
<file path=[Content_Types].xml><?xml version="1.0" encoding="utf-8"?>
<Types xmlns="http://schemas.openxmlformats.org/package/2006/content-types">
  <Default ContentType="application/vnd.openxmlformats-officedocument.oleObject" Extension="bin"/>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53"/>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Lst>
  <p:sldSz cx="18288000" cy="10287000"/>
  <p:notesSz cx="6858000" cy="9144000"/>
  <p:embeddedFontLst>
    <p:embeddedFont>
      <p:font typeface="Poppins Ultra-Bold" charset="1" panose="00000900000000000000"/>
      <p:regular r:id="rId50"/>
    </p:embeddedFont>
    <p:embeddedFont>
      <p:font typeface="Poppins Bold" charset="1" panose="00000800000000000000"/>
      <p:regular r:id="rId51"/>
    </p:embeddedFont>
    <p:embeddedFont>
      <p:font typeface="Poppins" charset="1" panose="00000500000000000000"/>
      <p:regular r:id="rId52"/>
    </p:embeddedFont>
    <p:embeddedFont>
      <p:font typeface="Open Sans" charset="1" panose="020B0606030504020204"/>
      <p:regular r:id="rId59"/>
    </p:embeddedFont>
    <p:embeddedFont>
      <p:font typeface="Open Sauce Bold" charset="1" panose="00000800000000000000"/>
      <p:regular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fonts/font50.fntdata" Type="http://schemas.openxmlformats.org/officeDocument/2006/relationships/font"/><Relationship Id="rId51" Target="fonts/font51.fntdata" Type="http://schemas.openxmlformats.org/officeDocument/2006/relationships/font"/><Relationship Id="rId52" Target="fonts/font52.fntdata" Type="http://schemas.openxmlformats.org/officeDocument/2006/relationships/font"/><Relationship Id="rId53" Target="notesMasters/notesMaster1.xml" Type="http://schemas.openxmlformats.org/officeDocument/2006/relationships/notesMaster"/><Relationship Id="rId54" Target="theme/theme2.xml" Type="http://schemas.openxmlformats.org/officeDocument/2006/relationships/theme"/><Relationship Id="rId55" Target="notesSlides/notesSlide1.xml" Type="http://schemas.openxmlformats.org/officeDocument/2006/relationships/notesSlide"/><Relationship Id="rId56" Target="notesSlides/notesSlide2.xml" Type="http://schemas.openxmlformats.org/officeDocument/2006/relationships/notesSlide"/><Relationship Id="rId57" Target="notesSlides/notesSlide3.xml" Type="http://schemas.openxmlformats.org/officeDocument/2006/relationships/notesSlide"/><Relationship Id="rId58" Target="notesSlides/notesSlide4.xml" Type="http://schemas.openxmlformats.org/officeDocument/2006/relationships/notesSlide"/><Relationship Id="rId59" Target="fonts/font59.fntdata" Type="http://schemas.openxmlformats.org/officeDocument/2006/relationships/font"/><Relationship Id="rId6" Target="slides/slide1.xml" Type="http://schemas.openxmlformats.org/officeDocument/2006/relationships/slide"/><Relationship Id="rId60" Target="fonts/font60.fntdata" Type="http://schemas.openxmlformats.org/officeDocument/2006/relationships/font"/><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Duurzame zorginnovaties stranden niet alleen op bewijs of kosten, maar ook op afwegingen tussen veiligheid, haalbaarheid, draagvlak en organisatiecontext. Mijn project maakt die afwegingen zichtbaar.</a:t>
            </a:r>
          </a:p>
          <a:p>
            <a:r>
              <a:rPr lang="en-US"/>
              <a:t/>
            </a:r>
          </a:p>
          <a:p>
            <a:r>
              <a:rPr lang="en-US"/>
              <a:t>Mijn thesis gaat niet over het aanwijzen van één perfecte desinfectiemethode, maar over het bouwen van een transparant besliskader waarmee ziekenhuizen duurzame innovaties verantwoord kunnen beoordelen.”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Ik wilde niet alleen weten of UV-C duurzaam is, maar vooral: hoe kun je als ziekenhuis of groen team zo’n keuze gestructureerd bespreken? Want in de praktijk gaat het niet om één criterium. Een technologie kan duurzaam zijn, maar alsnog lastig te implementeren als personeel twijfels heeft, bewijs incompleet is of de workflow verandert.</a:t>
            </a:r>
          </a:p>
          <a:p>
            <a:r>
              <a:rPr lang="en-US"/>
              <a:t/>
            </a:r>
          </a:p>
          <a:p>
            <a:r>
              <a:rPr lang="en-US"/>
              <a:t>framework gelijk getest in de case study om te testen en valideren in een real world setting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Wat ik belangrijk vind, is dat het framework geen beslismachine is. </a:t>
            </a:r>
          </a:p>
          <a:p>
            <a:r>
              <a:rPr lang="en-US"/>
              <a:t/>
            </a:r>
          </a:p>
          <a:p>
            <a:r>
              <a:rPr lang="en-US"/>
              <a:t>Het zegt niet: dit moet je doen. Het helpt juist om het gesprek beter te voeren. Bijvoorbeeld: als duurzaamheid hoog scoort, maar workflow, kosten of draagvlak onzeker zijn, dan wordt dat expliciet. Daardoor voorkom je dat een groen initiatief óf te snel wordt afgewezen, óf te snel wordt ingevoerd zonder dat de praktische voorwaarden duidelijk zijn.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Mijn belangrijkste aanbeveling is dat zo’n framework niet moet worden gebruikt als automatische beslissing. De waarde zit juist in het gesprek dat daarna ontstaat: waarom komt deze uitkomst eruit, welke aannames zitten erin, en waar zitten de onzekerheden?</a:t>
            </a:r>
          </a:p>
          <a:p>
            <a:r>
              <a:rPr lang="en-US"/>
              <a:t/>
            </a:r>
          </a:p>
          <a:p>
            <a:r>
              <a:rPr lang="en-US"/>
              <a:t>Daarnaast laat mijn onderzoek zien dat duurzame innovaties niet alleen beoordeeld moeten worden op hun potentiële milieuwinst. In de praktijk bepalen harde implementatievoorwaarden of iets echt kan landen: patiëntveiligheid, workflow, kosten, draagvlak en duidelijke verantwoordelijkheden.</a:t>
            </a:r>
          </a:p>
          <a:p>
            <a:r>
              <a:rPr lang="en-US"/>
              <a:t/>
            </a:r>
          </a:p>
          <a:p>
            <a:r>
              <a:rPr lang="en-US"/>
              <a:t>Daarom moet duurzaamheid niet als los ideaal worden gepresenteerd, maar gekoppeld worden aan wat ziekenhuizen al belangrijk vinden: kwaliteit van zorg, efficiënt werken, kostenbeheersing en betrouwbare processen.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14.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7.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 Id="rId3" Target="../media/image21.png" Type="http://schemas.openxmlformats.org/officeDocument/2006/relationships/image"/><Relationship Id="rId4" Target="../media/image22.png" Type="http://schemas.openxmlformats.org/officeDocument/2006/relationships/image"/><Relationship Id="rId5" Target="../media/image23.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25.jpeg" Type="http://schemas.openxmlformats.org/officeDocument/2006/relationships/image"/><Relationship Id="rId4" Target="../media/image26.jpeg" Type="http://schemas.openxmlformats.org/officeDocument/2006/relationships/image"/><Relationship Id="rId5" Target="../media/image27.jpeg" Type="http://schemas.openxmlformats.org/officeDocument/2006/relationships/image"/><Relationship Id="rId6" Target="../media/image28.jpeg" Type="http://schemas.openxmlformats.org/officeDocument/2006/relationships/image"/><Relationship Id="rId7" Target="../media/image29.jpeg" Type="http://schemas.openxmlformats.org/officeDocument/2006/relationships/image"/><Relationship Id="rId8" Target="../media/image30.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png" Type="http://schemas.openxmlformats.org/officeDocument/2006/relationships/image"/><Relationship Id="rId3" Target="../media/image25.jpeg" Type="http://schemas.openxmlformats.org/officeDocument/2006/relationships/image"/><Relationship Id="rId4" Target="../media/image26.jpeg" Type="http://schemas.openxmlformats.org/officeDocument/2006/relationships/image"/><Relationship Id="rId5" Target="../media/image27.jpeg" Type="http://schemas.openxmlformats.org/officeDocument/2006/relationships/image"/><Relationship Id="rId6" Target="../media/image28.jpeg" Type="http://schemas.openxmlformats.org/officeDocument/2006/relationships/image"/><Relationship Id="rId7" Target="../media/image29.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jpeg" Type="http://schemas.openxmlformats.org/officeDocument/2006/relationships/image"/><Relationship Id="rId3" Target="../media/image26.jpeg" Type="http://schemas.openxmlformats.org/officeDocument/2006/relationships/image"/><Relationship Id="rId4" Target="../media/image27.jpeg" Type="http://schemas.openxmlformats.org/officeDocument/2006/relationships/image"/><Relationship Id="rId5" Target="../media/image28.jpeg" Type="http://schemas.openxmlformats.org/officeDocument/2006/relationships/image"/><Relationship Id="rId6" Target="../media/image29.jpeg" Type="http://schemas.openxmlformats.org/officeDocument/2006/relationships/image"/><Relationship Id="rId7" Target="../media/image32.png" Type="http://schemas.openxmlformats.org/officeDocument/2006/relationships/image"/><Relationship Id="rId8" Target="../media/image33.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7.jpeg" Type="http://schemas.openxmlformats.org/officeDocument/2006/relationships/image"/><Relationship Id="rId11" Target="../media/image28.jpeg" Type="http://schemas.openxmlformats.org/officeDocument/2006/relationships/image"/><Relationship Id="rId12" Target="../media/image40.png" Type="http://schemas.openxmlformats.org/officeDocument/2006/relationships/image"/><Relationship Id="rId13" Target="../media/image41.svg" Type="http://schemas.openxmlformats.org/officeDocument/2006/relationships/image"/><Relationship Id="rId2" Target="../media/image34.png" Type="http://schemas.openxmlformats.org/officeDocument/2006/relationships/image"/><Relationship Id="rId3" Target="../media/image35.png" Type="http://schemas.openxmlformats.org/officeDocument/2006/relationships/image"/><Relationship Id="rId4" Target="../media/image36.svg" Type="http://schemas.openxmlformats.org/officeDocument/2006/relationships/image"/><Relationship Id="rId5" Target="../media/image37.png" Type="http://schemas.openxmlformats.org/officeDocument/2006/relationships/image"/><Relationship Id="rId6" Target="../media/image38.png" Type="http://schemas.openxmlformats.org/officeDocument/2006/relationships/image"/><Relationship Id="rId7" Target="../media/image39.svg" Type="http://schemas.openxmlformats.org/officeDocument/2006/relationships/image"/><Relationship Id="rId8" Target="../media/image25.jpeg" Type="http://schemas.openxmlformats.org/officeDocument/2006/relationships/image"/><Relationship Id="rId9" Target="../media/image26.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jpeg" Type="http://schemas.openxmlformats.org/officeDocument/2006/relationships/image"/><Relationship Id="rId3" Target="../media/image26.jpeg" Type="http://schemas.openxmlformats.org/officeDocument/2006/relationships/image"/><Relationship Id="rId4" Target="../media/image27.jpe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jpeg" Type="http://schemas.openxmlformats.org/officeDocument/2006/relationships/image"/><Relationship Id="rId3" Target="../media/image26.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2.png" Type="http://schemas.openxmlformats.org/officeDocument/2006/relationships/image"/><Relationship Id="rId3" Target="../embeddings/oleObject1.bin" Type="http://schemas.openxmlformats.org/officeDocument/2006/relationships/oleObject"/><Relationship Id="rId4" Target="../media/image25.jpeg" Type="http://schemas.openxmlformats.org/officeDocument/2006/relationships/image"/><Relationship Id="rId5" Target="../media/image26.jpeg" Type="http://schemas.openxmlformats.org/officeDocument/2006/relationships/image"/><Relationship Id="rId6" Target="../media/image43.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4.png" Type="http://schemas.openxmlformats.org/officeDocument/2006/relationships/image"/><Relationship Id="rId3" Target="../media/image45.svg" Type="http://schemas.openxmlformats.org/officeDocument/2006/relationships/image"/><Relationship Id="rId4" Target="../media/image25.jpe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6.png" Type="http://schemas.openxmlformats.org/officeDocument/2006/relationships/image"/><Relationship Id="rId3" Target="../media/image47.png" Type="http://schemas.openxmlformats.org/officeDocument/2006/relationships/image"/><Relationship Id="rId4" Target="../media/image48.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9.png" Type="http://schemas.openxmlformats.org/officeDocument/2006/relationships/image"/><Relationship Id="rId3" Target="../media/image48.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0.jpeg" Type="http://schemas.openxmlformats.org/officeDocument/2006/relationships/image"/><Relationship Id="rId3" Target="../media/image48.png" Type="http://schemas.openxmlformats.org/officeDocument/2006/relationships/image"/><Relationship Id="rId4" Target="../media/image51.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2.png" Type="http://schemas.openxmlformats.org/officeDocument/2006/relationships/image"/><Relationship Id="rId3" Target="../media/image48.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3.png" Type="http://schemas.openxmlformats.org/officeDocument/2006/relationships/image"/><Relationship Id="rId3" Target="../media/image48.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8.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4.jpeg" Type="http://schemas.openxmlformats.org/officeDocument/2006/relationships/image"/><Relationship Id="rId3" Target="../media/image55.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6.png" Type="http://schemas.openxmlformats.org/officeDocument/2006/relationships/image"/><Relationship Id="rId3" Target="../media/image57.png" Type="http://schemas.openxmlformats.org/officeDocument/2006/relationships/image"/><Relationship Id="rId4" Target="../media/image58.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9.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0.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1.pn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2.png" Type="http://schemas.openxmlformats.org/officeDocument/2006/relationships/image"/><Relationship Id="rId3" Target="../media/image58.png" Type="http://schemas.openxmlformats.org/officeDocument/2006/relationships/image"/><Relationship Id="rId4" Target="../media/image63.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4.png" Type="http://schemas.openxmlformats.org/officeDocument/2006/relationships/image"/><Relationship Id="rId3" Target="../media/image65.pn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5.png" Type="http://schemas.openxmlformats.org/officeDocument/2006/relationships/image"/><Relationship Id="rId3" Target="../media/image66.png" Type="http://schemas.openxmlformats.org/officeDocument/2006/relationships/image"/><Relationship Id="rId4" Target="../media/image67.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8.pn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9.pn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0.png" Type="http://schemas.openxmlformats.org/officeDocument/2006/relationships/image"/><Relationship Id="rId3" Target="../media/image71.pn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 Id="rId3"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0.png" Type="http://schemas.openxmlformats.org/officeDocument/2006/relationships/image"/><Relationship Id="rId4" Target="../media/image11.png" Type="http://schemas.openxmlformats.org/officeDocument/2006/relationships/image"/><Relationship Id="rId5" Target="../media/image1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13.jpeg" Type="http://schemas.openxmlformats.org/officeDocument/2006/relationships/image"/></Relationships>
</file>

<file path=ppt/slides/slide1.xml><?xml version="1.0" encoding="utf-8"?>
<p:sld xmlns:p="http://schemas.openxmlformats.org/presentationml/2006/main" xmlns:a="http://schemas.openxmlformats.org/drawingml/2006/main">
  <p:cSld>
    <p:bg>
      <p:bgPr>
        <a:solidFill>
          <a:srgbClr val="4BA657"/>
        </a:solidFill>
      </p:bgPr>
    </p:bg>
    <p:spTree>
      <p:nvGrpSpPr>
        <p:cNvPr id="1" name=""/>
        <p:cNvGrpSpPr/>
        <p:nvPr/>
      </p:nvGrpSpPr>
      <p:grpSpPr>
        <a:xfrm>
          <a:off x="0" y="0"/>
          <a:ext cx="0" cy="0"/>
          <a:chOff x="0" y="0"/>
          <a:chExt cx="0" cy="0"/>
        </a:xfrm>
      </p:grpSpPr>
      <p:sp>
        <p:nvSpPr>
          <p:cNvPr name="TextBox 2" id="2"/>
          <p:cNvSpPr txBox="true"/>
          <p:nvPr/>
        </p:nvSpPr>
        <p:spPr>
          <a:xfrm rot="0">
            <a:off x="-221913" y="403630"/>
            <a:ext cx="16781433" cy="7216776"/>
          </a:xfrm>
          <a:prstGeom prst="rect">
            <a:avLst/>
          </a:prstGeom>
        </p:spPr>
        <p:txBody>
          <a:bodyPr anchor="t" rtlCol="false" tIns="0" lIns="0" bIns="0" rIns="0">
            <a:spAutoFit/>
          </a:bodyPr>
          <a:lstStyle/>
          <a:p>
            <a:pPr algn="l">
              <a:lnSpc>
                <a:spcPts val="25600"/>
              </a:lnSpc>
            </a:pPr>
            <a:r>
              <a:rPr lang="en-US" b="true" sz="32000" spc="-3328">
                <a:solidFill>
                  <a:srgbClr val="FFFFFF"/>
                </a:solidFill>
                <a:latin typeface="Poppins Ultra-Bold"/>
                <a:ea typeface="Poppins Ultra-Bold"/>
                <a:cs typeface="Poppins Ultra-Bold"/>
                <a:sym typeface="Poppins Ultra-Bold"/>
              </a:rPr>
              <a:t>GROENE ZORG</a:t>
            </a:r>
          </a:p>
        </p:txBody>
      </p:sp>
      <p:sp>
        <p:nvSpPr>
          <p:cNvPr name="TextBox 3" id="3"/>
          <p:cNvSpPr txBox="true"/>
          <p:nvPr/>
        </p:nvSpPr>
        <p:spPr>
          <a:xfrm rot="0">
            <a:off x="14781629" y="1389380"/>
            <a:ext cx="2845127" cy="394969"/>
          </a:xfrm>
          <a:prstGeom prst="rect">
            <a:avLst/>
          </a:prstGeom>
        </p:spPr>
        <p:txBody>
          <a:bodyPr anchor="t" rtlCol="false" tIns="0" lIns="0" bIns="0" rIns="0">
            <a:spAutoFit/>
          </a:bodyPr>
          <a:lstStyle/>
          <a:p>
            <a:pPr algn="r">
              <a:lnSpc>
                <a:spcPts val="2799"/>
              </a:lnSpc>
            </a:pPr>
            <a:r>
              <a:rPr lang="en-US" b="true" sz="2799" spc="-167">
                <a:solidFill>
                  <a:srgbClr val="FFFFFF"/>
                </a:solidFill>
                <a:latin typeface="Poppins Bold"/>
                <a:ea typeface="Poppins Bold"/>
                <a:cs typeface="Poppins Bold"/>
                <a:sym typeface="Poppins Bold"/>
              </a:rPr>
              <a:t>LDE Thesis Lab</a:t>
            </a:r>
          </a:p>
        </p:txBody>
      </p:sp>
      <p:sp>
        <p:nvSpPr>
          <p:cNvPr name="TextBox 4" id="4"/>
          <p:cNvSpPr txBox="true"/>
          <p:nvPr/>
        </p:nvSpPr>
        <p:spPr>
          <a:xfrm rot="0">
            <a:off x="14781629" y="1057275"/>
            <a:ext cx="2845127" cy="303530"/>
          </a:xfrm>
          <a:prstGeom prst="rect">
            <a:avLst/>
          </a:prstGeom>
        </p:spPr>
        <p:txBody>
          <a:bodyPr anchor="t" rtlCol="false" tIns="0" lIns="0" bIns="0" rIns="0">
            <a:spAutoFit/>
          </a:bodyPr>
          <a:lstStyle/>
          <a:p>
            <a:pPr algn="r">
              <a:lnSpc>
                <a:spcPts val="2199"/>
              </a:lnSpc>
            </a:pPr>
            <a:r>
              <a:rPr lang="en-US" sz="2199" spc="-131">
                <a:solidFill>
                  <a:srgbClr val="FFFFFF"/>
                </a:solidFill>
                <a:latin typeface="Poppins"/>
                <a:ea typeface="Poppins"/>
                <a:cs typeface="Poppins"/>
                <a:sym typeface="Poppins"/>
              </a:rPr>
              <a:t>30 June, 2026</a:t>
            </a:r>
          </a:p>
        </p:txBody>
      </p:sp>
      <p:sp>
        <p:nvSpPr>
          <p:cNvPr name="TextBox 5" id="5"/>
          <p:cNvSpPr txBox="true"/>
          <p:nvPr/>
        </p:nvSpPr>
        <p:spPr>
          <a:xfrm rot="0">
            <a:off x="354624" y="8940800"/>
            <a:ext cx="13249111" cy="706754"/>
          </a:xfrm>
          <a:prstGeom prst="rect">
            <a:avLst/>
          </a:prstGeom>
        </p:spPr>
        <p:txBody>
          <a:bodyPr anchor="t" rtlCol="false" tIns="0" lIns="0" bIns="0" rIns="0">
            <a:spAutoFit/>
          </a:bodyPr>
          <a:lstStyle/>
          <a:p>
            <a:pPr algn="l">
              <a:lnSpc>
                <a:spcPts val="2699"/>
              </a:lnSpc>
            </a:pPr>
            <a:r>
              <a:rPr lang="en-US" sz="2699" spc="-53">
                <a:solidFill>
                  <a:srgbClr val="FFFFFF"/>
                </a:solidFill>
                <a:latin typeface="Poppins"/>
                <a:ea typeface="Poppins"/>
                <a:cs typeface="Poppins"/>
                <a:sym typeface="Poppins"/>
              </a:rPr>
              <a:t>Gepresenteerd door: Marijn Kraan, Hannah Winder, Joost Hogendoorn, Tijmen Kruijsifix, Cathelijne van Beijma, Loulou Namjesky, Anne S. Nijdam</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408564" y="3355116"/>
            <a:ext cx="8115300" cy="1183005"/>
          </a:xfrm>
          <a:prstGeom prst="rect">
            <a:avLst/>
          </a:prstGeom>
        </p:spPr>
        <p:txBody>
          <a:bodyPr anchor="t" rtlCol="false" tIns="0" lIns="0" bIns="0" rIns="0">
            <a:spAutoFit/>
          </a:bodyPr>
          <a:lstStyle/>
          <a:p>
            <a:pPr algn="l">
              <a:lnSpc>
                <a:spcPts val="7680"/>
              </a:lnSpc>
            </a:pPr>
            <a:r>
              <a:rPr lang="en-US" b="true" sz="9600" spc="-998">
                <a:solidFill>
                  <a:srgbClr val="000000"/>
                </a:solidFill>
                <a:latin typeface="Poppins Ultra-Bold"/>
                <a:ea typeface="Poppins Ultra-Bold"/>
                <a:cs typeface="Poppins Ultra-Bold"/>
                <a:sym typeface="Poppins Ultra-Bold"/>
              </a:rPr>
              <a:t>RESULTATEN</a:t>
            </a:r>
          </a:p>
        </p:txBody>
      </p:sp>
      <p:sp>
        <p:nvSpPr>
          <p:cNvPr name="Freeform 3" id="3"/>
          <p:cNvSpPr/>
          <p:nvPr/>
        </p:nvSpPr>
        <p:spPr>
          <a:xfrm flipH="false" flipV="false" rot="0">
            <a:off x="7891793" y="3140836"/>
            <a:ext cx="10046399" cy="4844460"/>
          </a:xfrm>
          <a:custGeom>
            <a:avLst/>
            <a:gdLst/>
            <a:ahLst/>
            <a:cxnLst/>
            <a:rect r="r" b="b" t="t" l="l"/>
            <a:pathLst>
              <a:path h="4844460" w="10046399">
                <a:moveTo>
                  <a:pt x="0" y="0"/>
                </a:moveTo>
                <a:lnTo>
                  <a:pt x="10046399" y="0"/>
                </a:lnTo>
                <a:lnTo>
                  <a:pt x="10046399" y="4844460"/>
                </a:lnTo>
                <a:lnTo>
                  <a:pt x="0" y="4844460"/>
                </a:lnTo>
                <a:lnTo>
                  <a:pt x="0" y="0"/>
                </a:lnTo>
                <a:close/>
              </a:path>
            </a:pathLst>
          </a:custGeom>
          <a:blipFill>
            <a:blip r:embed="rId3"/>
            <a:stretch>
              <a:fillRect l="0" t="0" r="0" b="0"/>
            </a:stretch>
          </a:blipFill>
        </p:spPr>
      </p:sp>
      <p:sp>
        <p:nvSpPr>
          <p:cNvPr name="TextBox 4" id="4"/>
          <p:cNvSpPr txBox="true"/>
          <p:nvPr/>
        </p:nvSpPr>
        <p:spPr>
          <a:xfrm rot="0">
            <a:off x="13628667" y="1047750"/>
            <a:ext cx="4309525" cy="245745"/>
          </a:xfrm>
          <a:prstGeom prst="rect">
            <a:avLst/>
          </a:prstGeom>
        </p:spPr>
        <p:txBody>
          <a:bodyPr anchor="t" rtlCol="false" tIns="0" lIns="0" bIns="0" rIns="0">
            <a:spAutoFit/>
          </a:bodyPr>
          <a:lstStyle/>
          <a:p>
            <a:pPr algn="l">
              <a:lnSpc>
                <a:spcPts val="1799"/>
              </a:lnSpc>
            </a:pPr>
            <a:r>
              <a:rPr lang="en-US" b="true" sz="1799" spc="-35">
                <a:solidFill>
                  <a:srgbClr val="000000"/>
                </a:solidFill>
                <a:latin typeface="Poppins Bold"/>
                <a:ea typeface="Poppins Bold"/>
                <a:cs typeface="Poppins Bold"/>
                <a:sym typeface="Poppins Bold"/>
              </a:rPr>
              <a:t>LDE Thesis Lab - Groene Zorg</a:t>
            </a:r>
          </a:p>
        </p:txBody>
      </p:sp>
      <p:sp>
        <p:nvSpPr>
          <p:cNvPr name="TextBox 5" id="5"/>
          <p:cNvSpPr txBox="true"/>
          <p:nvPr/>
        </p:nvSpPr>
        <p:spPr>
          <a:xfrm rot="0">
            <a:off x="408564" y="4557171"/>
            <a:ext cx="6917457" cy="464820"/>
          </a:xfrm>
          <a:prstGeom prst="rect">
            <a:avLst/>
          </a:prstGeom>
        </p:spPr>
        <p:txBody>
          <a:bodyPr anchor="t" rtlCol="false" tIns="0" lIns="0" bIns="0" rIns="0">
            <a:spAutoFit/>
          </a:bodyPr>
          <a:lstStyle/>
          <a:p>
            <a:pPr algn="just">
              <a:lnSpc>
                <a:spcPts val="1799"/>
              </a:lnSpc>
            </a:pPr>
            <a:r>
              <a:rPr lang="en-US" b="true" sz="1799" spc="-35">
                <a:solidFill>
                  <a:srgbClr val="000000"/>
                </a:solidFill>
                <a:latin typeface="Poppins Bold"/>
                <a:ea typeface="Poppins Bold"/>
                <a:cs typeface="Poppins Bold"/>
                <a:sym typeface="Poppins Bold"/>
              </a:rPr>
              <a:t>De case study liet zien dat UV-C desinfectie niet simpelweg een 'ja' of 'nee' beslissing is.</a:t>
            </a:r>
          </a:p>
        </p:txBody>
      </p:sp>
      <p:sp>
        <p:nvSpPr>
          <p:cNvPr name="TextBox 6" id="6"/>
          <p:cNvSpPr txBox="true"/>
          <p:nvPr/>
        </p:nvSpPr>
        <p:spPr>
          <a:xfrm rot="0">
            <a:off x="408564" y="5223659"/>
            <a:ext cx="6917457" cy="2502789"/>
          </a:xfrm>
          <a:prstGeom prst="rect">
            <a:avLst/>
          </a:prstGeom>
        </p:spPr>
        <p:txBody>
          <a:bodyPr anchor="t" rtlCol="false" tIns="0" lIns="0" bIns="0" rIns="0">
            <a:spAutoFit/>
          </a:bodyPr>
          <a:lstStyle/>
          <a:p>
            <a:pPr algn="l">
              <a:lnSpc>
                <a:spcPts val="2177"/>
              </a:lnSpc>
            </a:pPr>
            <a:r>
              <a:rPr lang="en-US" sz="1799" spc="-35">
                <a:solidFill>
                  <a:srgbClr val="000000"/>
                </a:solidFill>
                <a:latin typeface="Poppins"/>
                <a:ea typeface="Poppins"/>
                <a:cs typeface="Poppins"/>
                <a:sym typeface="Poppins"/>
              </a:rPr>
              <a:t>Tweeledig:</a:t>
            </a:r>
          </a:p>
          <a:p>
            <a:pPr algn="l" marL="388618" indent="-194309" lvl="1">
              <a:lnSpc>
                <a:spcPts val="2177"/>
              </a:lnSpc>
              <a:buFont typeface="Arial"/>
              <a:buChar char="•"/>
            </a:pPr>
            <a:r>
              <a:rPr lang="en-US" sz="1799" spc="-35">
                <a:solidFill>
                  <a:srgbClr val="000000"/>
                </a:solidFill>
                <a:latin typeface="Poppins"/>
                <a:ea typeface="Poppins"/>
                <a:cs typeface="Poppins"/>
                <a:sym typeface="Poppins"/>
              </a:rPr>
              <a:t>Excel-based doorreken model</a:t>
            </a:r>
          </a:p>
          <a:p>
            <a:pPr algn="l" marL="388618" indent="-194309" lvl="1">
              <a:lnSpc>
                <a:spcPts val="2177"/>
              </a:lnSpc>
              <a:buFont typeface="Arial"/>
              <a:buChar char="•"/>
            </a:pPr>
            <a:r>
              <a:rPr lang="en-US" sz="1799" spc="-35">
                <a:solidFill>
                  <a:srgbClr val="000000"/>
                </a:solidFill>
                <a:latin typeface="Poppins"/>
                <a:ea typeface="Poppins"/>
                <a:cs typeface="Poppins"/>
                <a:sym typeface="Poppins"/>
              </a:rPr>
              <a:t>Beslisondersteuning voor mogelijke UV-C implementatie</a:t>
            </a:r>
          </a:p>
          <a:p>
            <a:pPr algn="l">
              <a:lnSpc>
                <a:spcPts val="2177"/>
              </a:lnSpc>
            </a:pPr>
          </a:p>
          <a:p>
            <a:pPr algn="l">
              <a:lnSpc>
                <a:spcPts val="2177"/>
              </a:lnSpc>
            </a:pPr>
            <a:r>
              <a:rPr lang="en-US" sz="1799" spc="-35">
                <a:solidFill>
                  <a:srgbClr val="000000"/>
                </a:solidFill>
                <a:latin typeface="Poppins"/>
                <a:ea typeface="Poppins"/>
                <a:cs typeface="Poppins"/>
                <a:sym typeface="Poppins"/>
              </a:rPr>
              <a:t>De belangrijkste uitkomst is geen automatische ranking van alternatieven, maar een transparante basis voor een beter implementatiegesprek en businesscase.</a:t>
            </a:r>
          </a:p>
          <a:p>
            <a:pPr algn="l">
              <a:lnSpc>
                <a:spcPts val="2177"/>
              </a:lnSpc>
            </a:pPr>
          </a:p>
          <a:p>
            <a:pPr algn="l">
              <a:lnSpc>
                <a:spcPts val="2177"/>
              </a:lnSpc>
            </a:pPr>
          </a:p>
        </p:txBody>
      </p:sp>
    </p:spTree>
  </p:cSld>
  <p:clrMapOvr>
    <a:masterClrMapping/>
  </p:clrMapOvr>
</p:sld>
</file>

<file path=ppt/slides/slide1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3443627" y="1047750"/>
            <a:ext cx="4309525" cy="245745"/>
          </a:xfrm>
          <a:prstGeom prst="rect">
            <a:avLst/>
          </a:prstGeom>
        </p:spPr>
        <p:txBody>
          <a:bodyPr anchor="t" rtlCol="false" tIns="0" lIns="0" bIns="0" rIns="0">
            <a:spAutoFit/>
          </a:bodyPr>
          <a:lstStyle/>
          <a:p>
            <a:pPr algn="l">
              <a:lnSpc>
                <a:spcPts val="1799"/>
              </a:lnSpc>
            </a:pPr>
            <a:r>
              <a:rPr lang="en-US" b="true" sz="1799" spc="-35">
                <a:solidFill>
                  <a:srgbClr val="000000"/>
                </a:solidFill>
                <a:latin typeface="Poppins Bold"/>
                <a:ea typeface="Poppins Bold"/>
                <a:cs typeface="Poppins Bold"/>
                <a:sym typeface="Poppins Bold"/>
              </a:rPr>
              <a:t>LDE Thesis Lab - Groene Zorg</a:t>
            </a:r>
          </a:p>
        </p:txBody>
      </p:sp>
      <p:sp>
        <p:nvSpPr>
          <p:cNvPr name="TextBox 3" id="3"/>
          <p:cNvSpPr txBox="true"/>
          <p:nvPr/>
        </p:nvSpPr>
        <p:spPr>
          <a:xfrm rot="0">
            <a:off x="1028700" y="2726492"/>
            <a:ext cx="8115300" cy="1183005"/>
          </a:xfrm>
          <a:prstGeom prst="rect">
            <a:avLst/>
          </a:prstGeom>
        </p:spPr>
        <p:txBody>
          <a:bodyPr anchor="t" rtlCol="false" tIns="0" lIns="0" bIns="0" rIns="0">
            <a:spAutoFit/>
          </a:bodyPr>
          <a:lstStyle/>
          <a:p>
            <a:pPr algn="l">
              <a:lnSpc>
                <a:spcPts val="7680"/>
              </a:lnSpc>
            </a:pPr>
            <a:r>
              <a:rPr lang="en-US" b="true" sz="9600" spc="-998">
                <a:solidFill>
                  <a:srgbClr val="000000"/>
                </a:solidFill>
                <a:latin typeface="Poppins Ultra-Bold"/>
                <a:ea typeface="Poppins Ultra-Bold"/>
                <a:cs typeface="Poppins Ultra-Bold"/>
                <a:sym typeface="Poppins Ultra-Bold"/>
              </a:rPr>
              <a:t>AANBEVELING</a:t>
            </a:r>
          </a:p>
        </p:txBody>
      </p:sp>
      <p:sp>
        <p:nvSpPr>
          <p:cNvPr name="TextBox 4" id="4"/>
          <p:cNvSpPr txBox="true"/>
          <p:nvPr/>
        </p:nvSpPr>
        <p:spPr>
          <a:xfrm rot="0">
            <a:off x="1028700" y="4609273"/>
            <a:ext cx="15986816" cy="4281501"/>
          </a:xfrm>
          <a:prstGeom prst="rect">
            <a:avLst/>
          </a:prstGeom>
        </p:spPr>
        <p:txBody>
          <a:bodyPr anchor="t" rtlCol="false" tIns="0" lIns="0" bIns="0" rIns="0">
            <a:spAutoFit/>
          </a:bodyPr>
          <a:lstStyle/>
          <a:p>
            <a:pPr algn="l" marL="480645" indent="-240323" lvl="1">
              <a:lnSpc>
                <a:spcPts val="3383"/>
              </a:lnSpc>
              <a:buAutoNum type="arabicPeriod" startAt="1"/>
            </a:pPr>
            <a:r>
              <a:rPr lang="en-US" b="true" sz="2226" spc="-44">
                <a:solidFill>
                  <a:srgbClr val="000000"/>
                </a:solidFill>
                <a:latin typeface="Poppins Bold"/>
                <a:ea typeface="Poppins Bold"/>
                <a:cs typeface="Poppins Bold"/>
                <a:sym typeface="Poppins Bold"/>
              </a:rPr>
              <a:t> Gebruik de uitkomst van de tool als startpunt</a:t>
            </a:r>
          </a:p>
          <a:p>
            <a:pPr algn="l" marL="961290" indent="-320430" lvl="2">
              <a:lnSpc>
                <a:spcPts val="3383"/>
              </a:lnSpc>
              <a:buFont typeface="Arial"/>
              <a:buChar char="⚬"/>
            </a:pPr>
            <a:r>
              <a:rPr lang="en-US" sz="2226" spc="-44">
                <a:solidFill>
                  <a:srgbClr val="000000"/>
                </a:solidFill>
                <a:latin typeface="Poppins"/>
                <a:ea typeface="Poppins"/>
                <a:cs typeface="Poppins"/>
                <a:sym typeface="Poppins"/>
              </a:rPr>
              <a:t>De uiteindelijke ranking is een startpunt om de trade-offs, aannames en onzekerheden te bepreken.</a:t>
            </a:r>
          </a:p>
          <a:p>
            <a:pPr algn="l" marL="480645" indent="-240323" lvl="1">
              <a:lnSpc>
                <a:spcPts val="3383"/>
              </a:lnSpc>
              <a:buAutoNum type="arabicPeriod" startAt="1"/>
            </a:pPr>
            <a:r>
              <a:rPr lang="en-US" sz="2226" spc="-44">
                <a:solidFill>
                  <a:srgbClr val="000000"/>
                </a:solidFill>
                <a:latin typeface="Poppins"/>
                <a:ea typeface="Poppins"/>
                <a:cs typeface="Poppins"/>
                <a:sym typeface="Poppins"/>
              </a:rPr>
              <a:t> </a:t>
            </a:r>
            <a:r>
              <a:rPr lang="en-US" b="true" sz="2226" spc="-44">
                <a:solidFill>
                  <a:srgbClr val="000000"/>
                </a:solidFill>
                <a:latin typeface="Poppins Bold"/>
                <a:ea typeface="Poppins Bold"/>
                <a:cs typeface="Poppins Bold"/>
                <a:sym typeface="Poppins Bold"/>
              </a:rPr>
              <a:t>Maak implementatievoorwaarden expliciet</a:t>
            </a:r>
          </a:p>
          <a:p>
            <a:pPr algn="l" marL="961290" indent="-320430" lvl="2">
              <a:lnSpc>
                <a:spcPts val="3383"/>
              </a:lnSpc>
              <a:buFont typeface="Arial"/>
              <a:buChar char="⚬"/>
            </a:pPr>
            <a:r>
              <a:rPr lang="en-US" sz="2226" spc="-44">
                <a:solidFill>
                  <a:srgbClr val="000000"/>
                </a:solidFill>
                <a:latin typeface="Poppins"/>
                <a:ea typeface="Poppins"/>
                <a:cs typeface="Poppins"/>
                <a:sym typeface="Poppins"/>
              </a:rPr>
              <a:t>Het gaat niet alleen om criteria identificeren, maar om herkennen welke criteria in de praktijk als harde implementatievoorwaarden werken.</a:t>
            </a:r>
          </a:p>
          <a:p>
            <a:pPr algn="l" marL="961290" indent="-320430" lvl="2">
              <a:lnSpc>
                <a:spcPts val="3383"/>
              </a:lnSpc>
              <a:buFont typeface="Arial"/>
              <a:buChar char="⚬"/>
            </a:pPr>
            <a:r>
              <a:rPr lang="en-US" sz="2226" spc="-44">
                <a:solidFill>
                  <a:srgbClr val="000000"/>
                </a:solidFill>
                <a:latin typeface="Poppins"/>
                <a:ea typeface="Poppins"/>
                <a:cs typeface="Poppins"/>
                <a:sym typeface="Poppins"/>
              </a:rPr>
              <a:t>Een duurzame innovatie kan slim zijn, maar alsnog niet implementeerbaar zijn als (bijvoorbeeld) veiligheid, workflow of organisatorische fit onvoldoende geborgd zijn.</a:t>
            </a:r>
          </a:p>
          <a:p>
            <a:pPr algn="l" marL="480645" indent="-240323" lvl="1">
              <a:lnSpc>
                <a:spcPts val="3383"/>
              </a:lnSpc>
              <a:buAutoNum type="arabicPeriod" startAt="1"/>
            </a:pPr>
            <a:r>
              <a:rPr lang="en-US" b="true" sz="2226" spc="-44">
                <a:solidFill>
                  <a:srgbClr val="000000"/>
                </a:solidFill>
                <a:latin typeface="Poppins Bold"/>
                <a:ea typeface="Poppins Bold"/>
                <a:cs typeface="Poppins Bold"/>
                <a:sym typeface="Poppins Bold"/>
              </a:rPr>
              <a:t> Verbind duurzaamheid aan ziekenhuisprioriteiten</a:t>
            </a:r>
          </a:p>
          <a:p>
            <a:pPr algn="l" marL="961290" indent="-320430" lvl="2">
              <a:lnSpc>
                <a:spcPts val="3383"/>
              </a:lnSpc>
              <a:buFont typeface="Arial"/>
              <a:buChar char="⚬"/>
            </a:pPr>
            <a:r>
              <a:rPr lang="en-US" sz="2226" spc="-44">
                <a:solidFill>
                  <a:srgbClr val="000000"/>
                </a:solidFill>
                <a:latin typeface="Poppins"/>
                <a:ea typeface="Poppins"/>
                <a:cs typeface="Poppins"/>
                <a:sym typeface="Poppins"/>
              </a:rPr>
              <a:t>Milieuwinst wordt sterker wanneer het samenkomt met een verbetering in kwaliteit, efficiëntie, kostenbeheersing of proceszekerheid.</a:t>
            </a:r>
          </a:p>
        </p:txBody>
      </p:sp>
      <p:sp>
        <p:nvSpPr>
          <p:cNvPr name="TextBox 5" id="5"/>
          <p:cNvSpPr txBox="true"/>
          <p:nvPr/>
        </p:nvSpPr>
        <p:spPr>
          <a:xfrm rot="0">
            <a:off x="1028700" y="3928547"/>
            <a:ext cx="6917457" cy="245745"/>
          </a:xfrm>
          <a:prstGeom prst="rect">
            <a:avLst/>
          </a:prstGeom>
        </p:spPr>
        <p:txBody>
          <a:bodyPr anchor="t" rtlCol="false" tIns="0" lIns="0" bIns="0" rIns="0">
            <a:spAutoFit/>
          </a:bodyPr>
          <a:lstStyle/>
          <a:p>
            <a:pPr algn="just">
              <a:lnSpc>
                <a:spcPts val="1799"/>
              </a:lnSpc>
            </a:pPr>
            <a:r>
              <a:rPr lang="en-US" b="true" sz="1799" spc="-35">
                <a:solidFill>
                  <a:srgbClr val="000000"/>
                </a:solidFill>
                <a:latin typeface="Poppins Bold"/>
                <a:ea typeface="Poppins Bold"/>
                <a:cs typeface="Poppins Bold"/>
                <a:sym typeface="Poppins Bold"/>
              </a:rPr>
              <a:t>Van analyse naar verantwoorde implementatie</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890604" y="583640"/>
            <a:ext cx="8115300" cy="9119719"/>
          </a:xfrm>
          <a:custGeom>
            <a:avLst/>
            <a:gdLst/>
            <a:ahLst/>
            <a:cxnLst/>
            <a:rect r="r" b="b" t="t" l="l"/>
            <a:pathLst>
              <a:path h="9119719" w="8115300">
                <a:moveTo>
                  <a:pt x="0" y="0"/>
                </a:moveTo>
                <a:lnTo>
                  <a:pt x="8115300" y="0"/>
                </a:lnTo>
                <a:lnTo>
                  <a:pt x="8115300" y="9119720"/>
                </a:lnTo>
                <a:lnTo>
                  <a:pt x="0" y="9119720"/>
                </a:lnTo>
                <a:lnTo>
                  <a:pt x="0" y="0"/>
                </a:lnTo>
                <a:close/>
              </a:path>
            </a:pathLst>
          </a:custGeom>
          <a:blipFill>
            <a:blip r:embed="rId2"/>
            <a:stretch>
              <a:fillRect l="-1107" t="-19962" r="0" b="0"/>
            </a:stretch>
          </a:blipFill>
        </p:spPr>
      </p:sp>
      <p:sp>
        <p:nvSpPr>
          <p:cNvPr name="Freeform 3" id="3"/>
          <p:cNvSpPr/>
          <p:nvPr/>
        </p:nvSpPr>
        <p:spPr>
          <a:xfrm flipH="false" flipV="false" rot="0">
            <a:off x="9710138" y="583640"/>
            <a:ext cx="7812543" cy="9119719"/>
          </a:xfrm>
          <a:custGeom>
            <a:avLst/>
            <a:gdLst/>
            <a:ahLst/>
            <a:cxnLst/>
            <a:rect r="r" b="b" t="t" l="l"/>
            <a:pathLst>
              <a:path h="9119719" w="7812543">
                <a:moveTo>
                  <a:pt x="0" y="0"/>
                </a:moveTo>
                <a:lnTo>
                  <a:pt x="7812542" y="0"/>
                </a:lnTo>
                <a:lnTo>
                  <a:pt x="7812542" y="9119720"/>
                </a:lnTo>
                <a:lnTo>
                  <a:pt x="0" y="9119720"/>
                </a:lnTo>
                <a:lnTo>
                  <a:pt x="0" y="0"/>
                </a:lnTo>
                <a:close/>
              </a:path>
            </a:pathLst>
          </a:custGeom>
          <a:blipFill>
            <a:blip r:embed="rId3"/>
            <a:stretch>
              <a:fillRect l="-28480" t="-2372" r="-30853"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4BA657"/>
        </a:solidFill>
      </p:bgPr>
    </p:bg>
    <p:spTree>
      <p:nvGrpSpPr>
        <p:cNvPr id="1" name=""/>
        <p:cNvGrpSpPr/>
        <p:nvPr/>
      </p:nvGrpSpPr>
      <p:grpSpPr>
        <a:xfrm>
          <a:off x="0" y="0"/>
          <a:ext cx="0" cy="0"/>
          <a:chOff x="0" y="0"/>
          <a:chExt cx="0" cy="0"/>
        </a:xfrm>
      </p:grpSpPr>
      <p:grpSp>
        <p:nvGrpSpPr>
          <p:cNvPr name="Group 2" id="2"/>
          <p:cNvGrpSpPr/>
          <p:nvPr/>
        </p:nvGrpSpPr>
        <p:grpSpPr>
          <a:xfrm rot="0">
            <a:off x="9302130" y="2683597"/>
            <a:ext cx="9332623" cy="7668679"/>
            <a:chOff x="0" y="0"/>
            <a:chExt cx="1012565" cy="832031"/>
          </a:xfrm>
        </p:grpSpPr>
        <p:sp>
          <p:nvSpPr>
            <p:cNvPr name="Freeform 3" id="3"/>
            <p:cNvSpPr/>
            <p:nvPr/>
          </p:nvSpPr>
          <p:spPr>
            <a:xfrm flipH="false" flipV="false" rot="0">
              <a:off x="0" y="0"/>
              <a:ext cx="1012565" cy="832031"/>
            </a:xfrm>
            <a:custGeom>
              <a:avLst/>
              <a:gdLst/>
              <a:ahLst/>
              <a:cxnLst/>
              <a:rect r="r" b="b" t="t" l="l"/>
              <a:pathLst>
                <a:path h="832031" w="1012565">
                  <a:moveTo>
                    <a:pt x="0" y="0"/>
                  </a:moveTo>
                  <a:lnTo>
                    <a:pt x="1012565" y="0"/>
                  </a:lnTo>
                  <a:lnTo>
                    <a:pt x="1012565" y="832031"/>
                  </a:lnTo>
                  <a:lnTo>
                    <a:pt x="0" y="832031"/>
                  </a:lnTo>
                  <a:close/>
                </a:path>
              </a:pathLst>
            </a:custGeom>
            <a:blipFill>
              <a:blip r:embed="rId2"/>
              <a:stretch>
                <a:fillRect l="-25092" t="-105595" r="-32223" b="-49671"/>
              </a:stretch>
            </a:blipFill>
          </p:spPr>
        </p:sp>
      </p:grpSp>
      <p:sp>
        <p:nvSpPr>
          <p:cNvPr name="Freeform 4" id="4"/>
          <p:cNvSpPr/>
          <p:nvPr/>
        </p:nvSpPr>
        <p:spPr>
          <a:xfrm flipH="false" flipV="false" rot="0">
            <a:off x="10450231" y="1293495"/>
            <a:ext cx="7036421" cy="2128517"/>
          </a:xfrm>
          <a:custGeom>
            <a:avLst/>
            <a:gdLst/>
            <a:ahLst/>
            <a:cxnLst/>
            <a:rect r="r" b="b" t="t" l="l"/>
            <a:pathLst>
              <a:path h="2128517" w="7036421">
                <a:moveTo>
                  <a:pt x="0" y="0"/>
                </a:moveTo>
                <a:lnTo>
                  <a:pt x="7036421" y="0"/>
                </a:lnTo>
                <a:lnTo>
                  <a:pt x="7036421" y="2128517"/>
                </a:lnTo>
                <a:lnTo>
                  <a:pt x="0" y="2128517"/>
                </a:lnTo>
                <a:lnTo>
                  <a:pt x="0" y="0"/>
                </a:lnTo>
                <a:close/>
              </a:path>
            </a:pathLst>
          </a:custGeom>
          <a:blipFill>
            <a:blip r:embed="rId3"/>
            <a:stretch>
              <a:fillRect l="0" t="0" r="0" b="0"/>
            </a:stretch>
          </a:blipFill>
        </p:spPr>
      </p:sp>
      <p:sp>
        <p:nvSpPr>
          <p:cNvPr name="TextBox 5" id="5"/>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FFFFFF"/>
                </a:solidFill>
                <a:latin typeface="Poppins Bold"/>
                <a:ea typeface="Poppins Bold"/>
                <a:cs typeface="Poppins Bold"/>
                <a:sym typeface="Poppins Bold"/>
              </a:rPr>
              <a:t>LDE Thesis Lab - Groene Zorg</a:t>
            </a:r>
          </a:p>
        </p:txBody>
      </p:sp>
      <p:sp>
        <p:nvSpPr>
          <p:cNvPr name="TextBox 6" id="6"/>
          <p:cNvSpPr txBox="true"/>
          <p:nvPr/>
        </p:nvSpPr>
        <p:spPr>
          <a:xfrm rot="0">
            <a:off x="1028700" y="2338067"/>
            <a:ext cx="8115300" cy="1604037"/>
          </a:xfrm>
          <a:prstGeom prst="rect">
            <a:avLst/>
          </a:prstGeom>
        </p:spPr>
        <p:txBody>
          <a:bodyPr anchor="t" rtlCol="false" tIns="0" lIns="0" bIns="0" rIns="0">
            <a:spAutoFit/>
          </a:bodyPr>
          <a:lstStyle/>
          <a:p>
            <a:pPr algn="l">
              <a:lnSpc>
                <a:spcPts val="5760"/>
              </a:lnSpc>
            </a:pPr>
            <a:r>
              <a:rPr lang="en-US" b="true" sz="7200" spc="-748">
                <a:solidFill>
                  <a:srgbClr val="FFFFFF"/>
                </a:solidFill>
                <a:latin typeface="Poppins Ultra-Bold"/>
                <a:ea typeface="Poppins Ultra-Bold"/>
                <a:cs typeface="Poppins Ultra-Bold"/>
                <a:sym typeface="Poppins Ultra-Bold"/>
              </a:rPr>
              <a:t>VERDUURZAMING  GEBOORTECENTRUM</a:t>
            </a:r>
          </a:p>
        </p:txBody>
      </p:sp>
      <p:sp>
        <p:nvSpPr>
          <p:cNvPr name="TextBox 7" id="7"/>
          <p:cNvSpPr txBox="true"/>
          <p:nvPr/>
        </p:nvSpPr>
        <p:spPr>
          <a:xfrm rot="0">
            <a:off x="1028700" y="5696246"/>
            <a:ext cx="8115300" cy="821690"/>
          </a:xfrm>
          <a:prstGeom prst="rect">
            <a:avLst/>
          </a:prstGeom>
        </p:spPr>
        <p:txBody>
          <a:bodyPr anchor="t" rtlCol="false" tIns="0" lIns="0" bIns="0" rIns="0">
            <a:spAutoFit/>
          </a:bodyPr>
          <a:lstStyle/>
          <a:p>
            <a:pPr algn="just">
              <a:lnSpc>
                <a:spcPts val="1599"/>
              </a:lnSpc>
            </a:pPr>
            <a:r>
              <a:rPr lang="en-US" b="true" sz="1599" spc="-31">
                <a:solidFill>
                  <a:srgbClr val="FFFFFF"/>
                </a:solidFill>
                <a:latin typeface="Poppins Bold"/>
                <a:ea typeface="Poppins Bold"/>
                <a:cs typeface="Poppins Bold"/>
                <a:sym typeface="Poppins Bold"/>
              </a:rPr>
              <a:t>Context: </a:t>
            </a:r>
            <a:r>
              <a:rPr lang="en-US" sz="1599" spc="-31">
                <a:solidFill>
                  <a:srgbClr val="FFFFFF"/>
                </a:solidFill>
                <a:latin typeface="Poppins"/>
                <a:ea typeface="Poppins"/>
                <a:cs typeface="Poppins"/>
                <a:sym typeface="Poppins"/>
              </a:rPr>
              <a:t>Het Geboortecentrum Sophia is een onderdeel van het Erasmus MC en biedt verplaatste kraamzorg met 12 verblijfkamers en 4 bevalkamers. Hier verblijven continu ouders met hun pasgeboren kind en komt veel afval bij kijken. Dit onderzoek kijkt naar opties om dit proces duurzamer te maken.</a:t>
            </a:r>
          </a:p>
        </p:txBody>
      </p:sp>
      <p:sp>
        <p:nvSpPr>
          <p:cNvPr name="TextBox 8" id="8"/>
          <p:cNvSpPr txBox="true"/>
          <p:nvPr/>
        </p:nvSpPr>
        <p:spPr>
          <a:xfrm rot="0">
            <a:off x="1028700" y="5275877"/>
            <a:ext cx="8115300" cy="221615"/>
          </a:xfrm>
          <a:prstGeom prst="rect">
            <a:avLst/>
          </a:prstGeom>
        </p:spPr>
        <p:txBody>
          <a:bodyPr anchor="t" rtlCol="false" tIns="0" lIns="0" bIns="0" rIns="0">
            <a:spAutoFit/>
          </a:bodyPr>
          <a:lstStyle/>
          <a:p>
            <a:pPr algn="just">
              <a:lnSpc>
                <a:spcPts val="1599"/>
              </a:lnSpc>
            </a:pPr>
            <a:r>
              <a:rPr lang="en-US" sz="1599" spc="-31">
                <a:solidFill>
                  <a:srgbClr val="FFFFFF"/>
                </a:solidFill>
                <a:latin typeface="Poppins"/>
                <a:ea typeface="Poppins"/>
                <a:cs typeface="Poppins"/>
                <a:sym typeface="Poppins"/>
              </a:rPr>
              <a:t>By </a:t>
            </a:r>
            <a:r>
              <a:rPr lang="en-US" b="true" sz="1599" spc="-31">
                <a:solidFill>
                  <a:srgbClr val="FFFFFF"/>
                </a:solidFill>
                <a:latin typeface="Poppins Bold"/>
                <a:ea typeface="Poppins Bold"/>
                <a:cs typeface="Poppins Bold"/>
                <a:sym typeface="Poppins Bold"/>
              </a:rPr>
              <a:t>Tijmen Kruijsifix</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3424715"/>
            <a:ext cx="8115300" cy="1183005"/>
          </a:xfrm>
          <a:prstGeom prst="rect">
            <a:avLst/>
          </a:prstGeom>
        </p:spPr>
        <p:txBody>
          <a:bodyPr anchor="t" rtlCol="false" tIns="0" lIns="0" bIns="0" rIns="0">
            <a:spAutoFit/>
          </a:bodyPr>
          <a:lstStyle/>
          <a:p>
            <a:pPr algn="l">
              <a:lnSpc>
                <a:spcPts val="7680"/>
              </a:lnSpc>
            </a:pPr>
            <a:r>
              <a:rPr lang="en-US" b="true" sz="9600" spc="-998">
                <a:solidFill>
                  <a:srgbClr val="000000"/>
                </a:solidFill>
                <a:latin typeface="Poppins Ultra-Bold"/>
                <a:ea typeface="Poppins Ultra-Bold"/>
                <a:cs typeface="Poppins Ultra-Bold"/>
                <a:sym typeface="Poppins Ultra-Bold"/>
              </a:rPr>
              <a:t>ONDERZOEK</a:t>
            </a:r>
          </a:p>
        </p:txBody>
      </p:sp>
      <p:grpSp>
        <p:nvGrpSpPr>
          <p:cNvPr name="Group 3" id="3"/>
          <p:cNvGrpSpPr/>
          <p:nvPr/>
        </p:nvGrpSpPr>
        <p:grpSpPr>
          <a:xfrm rot="0">
            <a:off x="9720037" y="1704514"/>
            <a:ext cx="8567963" cy="6992865"/>
            <a:chOff x="0" y="0"/>
            <a:chExt cx="1019441" cy="832031"/>
          </a:xfrm>
        </p:grpSpPr>
        <p:sp>
          <p:nvSpPr>
            <p:cNvPr name="Freeform 4" id="4"/>
            <p:cNvSpPr/>
            <p:nvPr/>
          </p:nvSpPr>
          <p:spPr>
            <a:xfrm flipH="false" flipV="false" rot="0">
              <a:off x="0" y="0"/>
              <a:ext cx="1019441" cy="832031"/>
            </a:xfrm>
            <a:custGeom>
              <a:avLst/>
              <a:gdLst/>
              <a:ahLst/>
              <a:cxnLst/>
              <a:rect r="r" b="b" t="t" l="l"/>
              <a:pathLst>
                <a:path h="832031" w="1019441">
                  <a:moveTo>
                    <a:pt x="0" y="0"/>
                  </a:moveTo>
                  <a:lnTo>
                    <a:pt x="1019441" y="0"/>
                  </a:lnTo>
                  <a:lnTo>
                    <a:pt x="1019441" y="832031"/>
                  </a:lnTo>
                  <a:lnTo>
                    <a:pt x="0" y="832031"/>
                  </a:lnTo>
                  <a:close/>
                </a:path>
              </a:pathLst>
            </a:custGeom>
            <a:blipFill>
              <a:blip r:embed="rId2"/>
              <a:stretch>
                <a:fillRect l="-11250" t="0" r="-11250" b="0"/>
              </a:stretch>
            </a:blipFill>
          </p:spPr>
        </p:sp>
      </p:grpSp>
      <p:grpSp>
        <p:nvGrpSpPr>
          <p:cNvPr name="Group 5" id="5"/>
          <p:cNvGrpSpPr/>
          <p:nvPr/>
        </p:nvGrpSpPr>
        <p:grpSpPr>
          <a:xfrm rot="0">
            <a:off x="1028700" y="4418354"/>
            <a:ext cx="2963328" cy="725146"/>
            <a:chOff x="0" y="0"/>
            <a:chExt cx="352585" cy="86280"/>
          </a:xfrm>
        </p:grpSpPr>
        <p:sp>
          <p:nvSpPr>
            <p:cNvPr name="Freeform 6" id="6"/>
            <p:cNvSpPr/>
            <p:nvPr/>
          </p:nvSpPr>
          <p:spPr>
            <a:xfrm flipH="false" flipV="false" rot="0">
              <a:off x="0" y="0"/>
              <a:ext cx="352585" cy="86280"/>
            </a:xfrm>
            <a:custGeom>
              <a:avLst/>
              <a:gdLst/>
              <a:ahLst/>
              <a:cxnLst/>
              <a:rect r="r" b="b" t="t" l="l"/>
              <a:pathLst>
                <a:path h="86280" w="352585">
                  <a:moveTo>
                    <a:pt x="0" y="0"/>
                  </a:moveTo>
                  <a:lnTo>
                    <a:pt x="352585" y="0"/>
                  </a:lnTo>
                  <a:lnTo>
                    <a:pt x="352585" y="86280"/>
                  </a:lnTo>
                  <a:lnTo>
                    <a:pt x="0" y="86280"/>
                  </a:lnTo>
                  <a:close/>
                </a:path>
              </a:pathLst>
            </a:custGeom>
            <a:blipFill>
              <a:blip r:embed="rId3"/>
              <a:stretch>
                <a:fillRect l="0" t="-11808" r="0" b="-11808"/>
              </a:stretch>
            </a:blipFill>
          </p:spPr>
        </p:sp>
      </p:grpSp>
      <p:sp>
        <p:nvSpPr>
          <p:cNvPr name="TextBox 7" id="7"/>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000000"/>
                </a:solidFill>
                <a:latin typeface="Poppins Bold"/>
                <a:ea typeface="Poppins Bold"/>
                <a:cs typeface="Poppins Bold"/>
                <a:sym typeface="Poppins Bold"/>
              </a:rPr>
              <a:t>LDE Thesis Lab - Groene Zorg</a:t>
            </a:r>
          </a:p>
        </p:txBody>
      </p:sp>
      <p:sp>
        <p:nvSpPr>
          <p:cNvPr name="TextBox 8" id="8"/>
          <p:cNvSpPr txBox="true"/>
          <p:nvPr/>
        </p:nvSpPr>
        <p:spPr>
          <a:xfrm rot="0">
            <a:off x="1028700" y="5219996"/>
            <a:ext cx="8440640" cy="2714085"/>
          </a:xfrm>
          <a:prstGeom prst="rect">
            <a:avLst/>
          </a:prstGeom>
        </p:spPr>
        <p:txBody>
          <a:bodyPr anchor="t" rtlCol="false" tIns="0" lIns="0" bIns="0" rIns="0">
            <a:spAutoFit/>
          </a:bodyPr>
          <a:lstStyle/>
          <a:p>
            <a:pPr algn="just">
              <a:lnSpc>
                <a:spcPts val="2142"/>
              </a:lnSpc>
            </a:pPr>
            <a:r>
              <a:rPr lang="en-US" b="true" sz="2142" spc="-42">
                <a:solidFill>
                  <a:srgbClr val="000000"/>
                </a:solidFill>
                <a:latin typeface="Poppins Bold"/>
                <a:ea typeface="Poppins Bold"/>
                <a:cs typeface="Poppins Bold"/>
                <a:sym typeface="Poppins Bold"/>
              </a:rPr>
              <a:t>Uitgevoerd onderzoek:</a:t>
            </a:r>
          </a:p>
          <a:p>
            <a:pPr algn="just">
              <a:lnSpc>
                <a:spcPts val="2142"/>
              </a:lnSpc>
            </a:pPr>
          </a:p>
          <a:p>
            <a:pPr algn="l" marL="462608" indent="-231304" lvl="1">
              <a:lnSpc>
                <a:spcPts val="2142"/>
              </a:lnSpc>
              <a:buFont typeface="Arial"/>
              <a:buChar char="•"/>
            </a:pPr>
            <a:r>
              <a:rPr lang="en-US" sz="2142" spc="-42">
                <a:solidFill>
                  <a:srgbClr val="000000"/>
                </a:solidFill>
                <a:latin typeface="Poppins"/>
                <a:ea typeface="Poppins"/>
                <a:cs typeface="Poppins"/>
                <a:sym typeface="Poppins"/>
              </a:rPr>
              <a:t>In kaart gebracht wat de meest gebruikte disposables zijn</a:t>
            </a:r>
          </a:p>
          <a:p>
            <a:pPr algn="l" marL="925217" indent="-308406" lvl="2">
              <a:lnSpc>
                <a:spcPts val="2142"/>
              </a:lnSpc>
              <a:buFont typeface="Arial"/>
              <a:buChar char="⚬"/>
            </a:pPr>
            <a:r>
              <a:rPr lang="en-US" sz="2142" spc="-42">
                <a:solidFill>
                  <a:srgbClr val="000000"/>
                </a:solidFill>
                <a:latin typeface="Poppins"/>
                <a:ea typeface="Poppins"/>
                <a:cs typeface="Poppins"/>
                <a:sym typeface="Poppins"/>
              </a:rPr>
              <a:t>→ Celstofmatjes, handschoenen en luiers.</a:t>
            </a:r>
          </a:p>
          <a:p>
            <a:pPr algn="l" marL="462608" indent="-231304" lvl="1">
              <a:lnSpc>
                <a:spcPts val="2142"/>
              </a:lnSpc>
              <a:buFont typeface="Arial"/>
              <a:buChar char="•"/>
            </a:pPr>
            <a:r>
              <a:rPr lang="en-US" sz="2142" spc="-42">
                <a:solidFill>
                  <a:srgbClr val="000000"/>
                </a:solidFill>
                <a:latin typeface="Poppins"/>
                <a:ea typeface="Poppins"/>
                <a:cs typeface="Poppins"/>
                <a:sym typeface="Poppins"/>
              </a:rPr>
              <a:t>Marktanalyse naar wasbare celstofmatjes</a:t>
            </a:r>
          </a:p>
          <a:p>
            <a:pPr algn="l" marL="462608" indent="-231304" lvl="1">
              <a:lnSpc>
                <a:spcPts val="2142"/>
              </a:lnSpc>
              <a:buFont typeface="Arial"/>
              <a:buChar char="•"/>
            </a:pPr>
            <a:r>
              <a:rPr lang="en-US" sz="2142" spc="-42">
                <a:solidFill>
                  <a:srgbClr val="000000"/>
                </a:solidFill>
                <a:latin typeface="Poppins"/>
                <a:ea typeface="Poppins"/>
                <a:cs typeface="Poppins"/>
                <a:sym typeface="Poppins"/>
              </a:rPr>
              <a:t>Onderzoek gedaan naar handschoenverbruik</a:t>
            </a:r>
          </a:p>
          <a:p>
            <a:pPr algn="l" marL="925217" indent="-308406" lvl="2">
              <a:lnSpc>
                <a:spcPts val="2142"/>
              </a:lnSpc>
              <a:buFont typeface="Arial"/>
              <a:buChar char="⚬"/>
            </a:pPr>
            <a:r>
              <a:rPr lang="en-US" sz="2142" spc="-42">
                <a:solidFill>
                  <a:srgbClr val="000000"/>
                </a:solidFill>
                <a:latin typeface="Poppins"/>
                <a:ea typeface="Poppins"/>
                <a:cs typeface="Poppins"/>
                <a:sym typeface="Poppins"/>
              </a:rPr>
              <a:t>Andere zorginstellingen benaderd → Poster gemaakt</a:t>
            </a:r>
          </a:p>
          <a:p>
            <a:pPr algn="l" marL="462608" indent="-231304" lvl="1">
              <a:lnSpc>
                <a:spcPts val="2142"/>
              </a:lnSpc>
              <a:buFont typeface="Arial"/>
              <a:buChar char="•"/>
            </a:pPr>
            <a:r>
              <a:rPr lang="en-US" sz="2142" spc="-42">
                <a:solidFill>
                  <a:srgbClr val="000000"/>
                </a:solidFill>
                <a:latin typeface="Poppins"/>
                <a:ea typeface="Poppins"/>
                <a:cs typeface="Poppins"/>
                <a:sym typeface="Poppins"/>
              </a:rPr>
              <a:t>Borgingsplan opgesteld</a:t>
            </a:r>
          </a:p>
          <a:p>
            <a:pPr algn="l" marL="925217" indent="-308406" lvl="2">
              <a:lnSpc>
                <a:spcPts val="2142"/>
              </a:lnSpc>
              <a:buFont typeface="Arial"/>
              <a:buChar char="⚬"/>
            </a:pPr>
            <a:r>
              <a:rPr lang="en-US" sz="2142" spc="-42">
                <a:solidFill>
                  <a:srgbClr val="000000"/>
                </a:solidFill>
                <a:latin typeface="Poppins"/>
                <a:ea typeface="Poppins"/>
                <a:cs typeface="Poppins"/>
                <a:sym typeface="Poppins"/>
              </a:rPr>
              <a:t>→ thema duurzaamheid blijft hangen.</a:t>
            </a:r>
          </a:p>
          <a:p>
            <a:pPr algn="l" marL="462608" indent="-231304" lvl="1">
              <a:lnSpc>
                <a:spcPts val="2142"/>
              </a:lnSpc>
              <a:buFont typeface="Arial"/>
              <a:buChar char="•"/>
            </a:pPr>
            <a:r>
              <a:rPr lang="en-US" sz="2142" spc="-42">
                <a:solidFill>
                  <a:srgbClr val="000000"/>
                </a:solidFill>
                <a:latin typeface="Poppins"/>
                <a:ea typeface="Poppins"/>
                <a:cs typeface="Poppins"/>
                <a:sym typeface="Poppins"/>
              </a:rPr>
              <a:t>Duurzaamheidsmonitor gemaakt</a:t>
            </a:r>
          </a:p>
        </p:txBody>
      </p:sp>
      <p:sp>
        <p:nvSpPr>
          <p:cNvPr name="TextBox 9" id="9"/>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000000"/>
                </a:solidFill>
                <a:latin typeface="Poppins"/>
                <a:ea typeface="Poppins"/>
                <a:cs typeface="Poppins"/>
                <a:sym typeface="Poppins"/>
              </a:rPr>
              <a:t>09 May, 2026</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3424715"/>
            <a:ext cx="8115300" cy="1183005"/>
          </a:xfrm>
          <a:prstGeom prst="rect">
            <a:avLst/>
          </a:prstGeom>
        </p:spPr>
        <p:txBody>
          <a:bodyPr anchor="t" rtlCol="false" tIns="0" lIns="0" bIns="0" rIns="0">
            <a:spAutoFit/>
          </a:bodyPr>
          <a:lstStyle/>
          <a:p>
            <a:pPr algn="l">
              <a:lnSpc>
                <a:spcPts val="7680"/>
              </a:lnSpc>
            </a:pPr>
            <a:r>
              <a:rPr lang="en-US" b="true" sz="9600" spc="-998">
                <a:solidFill>
                  <a:srgbClr val="000000"/>
                </a:solidFill>
                <a:latin typeface="Poppins Ultra-Bold"/>
                <a:ea typeface="Poppins Ultra-Bold"/>
                <a:cs typeface="Poppins Ultra-Bold"/>
                <a:sym typeface="Poppins Ultra-Bold"/>
              </a:rPr>
              <a:t>RESULTATEN</a:t>
            </a:r>
          </a:p>
        </p:txBody>
      </p:sp>
      <p:sp>
        <p:nvSpPr>
          <p:cNvPr name="Freeform 3" id="3"/>
          <p:cNvSpPr/>
          <p:nvPr/>
        </p:nvSpPr>
        <p:spPr>
          <a:xfrm flipH="false" flipV="false" rot="0">
            <a:off x="11430000" y="0"/>
            <a:ext cx="6858000" cy="10287000"/>
          </a:xfrm>
          <a:custGeom>
            <a:avLst/>
            <a:gdLst/>
            <a:ahLst/>
            <a:cxnLst/>
            <a:rect r="r" b="b" t="t" l="l"/>
            <a:pathLst>
              <a:path h="10287000" w="6858000">
                <a:moveTo>
                  <a:pt x="0" y="0"/>
                </a:moveTo>
                <a:lnTo>
                  <a:pt x="6858000" y="0"/>
                </a:lnTo>
                <a:lnTo>
                  <a:pt x="6858000" y="10287000"/>
                </a:lnTo>
                <a:lnTo>
                  <a:pt x="0" y="10287000"/>
                </a:lnTo>
                <a:lnTo>
                  <a:pt x="0" y="0"/>
                </a:lnTo>
                <a:close/>
              </a:path>
            </a:pathLst>
          </a:custGeom>
          <a:blipFill>
            <a:blip r:embed="rId2"/>
            <a:stretch>
              <a:fillRect l="0" t="0" r="0" b="0"/>
            </a:stretch>
          </a:blipFill>
        </p:spPr>
      </p:sp>
      <p:sp>
        <p:nvSpPr>
          <p:cNvPr name="TextBox 4" id="4"/>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000000"/>
                </a:solidFill>
                <a:latin typeface="Poppins Bold"/>
                <a:ea typeface="Poppins Bold"/>
                <a:cs typeface="Poppins Bold"/>
                <a:sym typeface="Poppins Bold"/>
              </a:rPr>
              <a:t>LDE Thesis Lab - Groene Zorg</a:t>
            </a:r>
          </a:p>
        </p:txBody>
      </p:sp>
      <p:sp>
        <p:nvSpPr>
          <p:cNvPr name="TextBox 5" id="5"/>
          <p:cNvSpPr txBox="true"/>
          <p:nvPr/>
        </p:nvSpPr>
        <p:spPr>
          <a:xfrm rot="0">
            <a:off x="1028700" y="5219996"/>
            <a:ext cx="9694294" cy="3206113"/>
          </a:xfrm>
          <a:prstGeom prst="rect">
            <a:avLst/>
          </a:prstGeom>
        </p:spPr>
        <p:txBody>
          <a:bodyPr anchor="t" rtlCol="false" tIns="0" lIns="0" bIns="0" rIns="0">
            <a:spAutoFit/>
          </a:bodyPr>
          <a:lstStyle/>
          <a:p>
            <a:pPr algn="just">
              <a:lnSpc>
                <a:spcPts val="1816"/>
              </a:lnSpc>
            </a:pPr>
            <a:r>
              <a:rPr lang="en-US" b="true" sz="1816" spc="-36">
                <a:solidFill>
                  <a:srgbClr val="000000"/>
                </a:solidFill>
                <a:latin typeface="Poppins Bold"/>
                <a:ea typeface="Poppins Bold"/>
                <a:cs typeface="Poppins Bold"/>
                <a:sym typeface="Poppins Bold"/>
              </a:rPr>
              <a:t>Poster</a:t>
            </a:r>
            <a:r>
              <a:rPr lang="en-US" sz="1816" spc="-36">
                <a:solidFill>
                  <a:srgbClr val="000000"/>
                </a:solidFill>
                <a:latin typeface="Poppins"/>
                <a:ea typeface="Poppins"/>
                <a:cs typeface="Poppins"/>
                <a:sym typeface="Poppins"/>
              </a:rPr>
              <a:t>: over verminderen handschoengebruik via gedragsverandering. Onderzoek over intrinsieke motivatie is hierin meegenomen.</a:t>
            </a:r>
          </a:p>
          <a:p>
            <a:pPr algn="l" marL="392152" indent="-196076" lvl="1">
              <a:lnSpc>
                <a:spcPts val="1816"/>
              </a:lnSpc>
              <a:buFont typeface="Arial"/>
              <a:buChar char="•"/>
            </a:pPr>
            <a:r>
              <a:rPr lang="en-US" sz="1816" spc="-36">
                <a:solidFill>
                  <a:srgbClr val="000000"/>
                </a:solidFill>
                <a:latin typeface="Poppins"/>
                <a:ea typeface="Poppins"/>
                <a:cs typeface="Poppins"/>
                <a:sym typeface="Poppins"/>
              </a:rPr>
              <a:t>→ Een van de benaderde zorginstellingen heeft hun gebruik met bijna 50% verminderd, hier wordt gemikt op 30%.</a:t>
            </a:r>
          </a:p>
          <a:p>
            <a:pPr algn="l">
              <a:lnSpc>
                <a:spcPts val="1816"/>
              </a:lnSpc>
            </a:pPr>
            <a:r>
              <a:rPr lang="en-US" sz="1816" spc="-36" b="true">
                <a:solidFill>
                  <a:srgbClr val="000000"/>
                </a:solidFill>
                <a:latin typeface="Poppins Bold"/>
                <a:ea typeface="Poppins Bold"/>
                <a:cs typeface="Poppins Bold"/>
                <a:sym typeface="Poppins Bold"/>
              </a:rPr>
              <a:t>Borgingsplan</a:t>
            </a:r>
          </a:p>
          <a:p>
            <a:pPr algn="l" marL="392152" indent="-196076" lvl="1">
              <a:lnSpc>
                <a:spcPts val="1816"/>
              </a:lnSpc>
              <a:buFont typeface="Arial"/>
              <a:buChar char="•"/>
            </a:pPr>
            <a:r>
              <a:rPr lang="en-US" sz="1816" spc="-36">
                <a:solidFill>
                  <a:srgbClr val="000000"/>
                </a:solidFill>
                <a:latin typeface="Poppins"/>
                <a:ea typeface="Poppins"/>
                <a:cs typeface="Poppins"/>
                <a:sym typeface="Poppins"/>
              </a:rPr>
              <a:t>Document met meerdere aanbevelingen om duurzamer te gaan en blijven werken. (Waaronder de duurzaamheidsmonitor, ambassadeur en poster)</a:t>
            </a:r>
          </a:p>
          <a:p>
            <a:pPr algn="l">
              <a:lnSpc>
                <a:spcPts val="1816"/>
              </a:lnSpc>
            </a:pPr>
            <a:r>
              <a:rPr lang="en-US" sz="1816" spc="-36" b="true">
                <a:solidFill>
                  <a:srgbClr val="000000"/>
                </a:solidFill>
                <a:latin typeface="Poppins Bold"/>
                <a:ea typeface="Poppins Bold"/>
                <a:cs typeface="Poppins Bold"/>
                <a:sym typeface="Poppins Bold"/>
              </a:rPr>
              <a:t>Duurzaamheidsmonitor</a:t>
            </a:r>
          </a:p>
          <a:p>
            <a:pPr algn="l" marL="392152" indent="-196076" lvl="1">
              <a:lnSpc>
                <a:spcPts val="1816"/>
              </a:lnSpc>
              <a:buFont typeface="Arial"/>
              <a:buChar char="•"/>
            </a:pPr>
            <a:r>
              <a:rPr lang="en-US" sz="1816" spc="-36">
                <a:solidFill>
                  <a:srgbClr val="000000"/>
                </a:solidFill>
                <a:latin typeface="Poppins"/>
                <a:ea typeface="Poppins"/>
                <a:cs typeface="Poppins"/>
                <a:sym typeface="Poppins"/>
              </a:rPr>
              <a:t>Grote Excel-sheet met alle bestelldata van 2024, 2025 en tot nu toe 2026 ingevuld, met samenvattende grafieken en cijfers die overzicht per dag, week, maand en jaar geven.</a:t>
            </a:r>
          </a:p>
          <a:p>
            <a:pPr algn="l">
              <a:lnSpc>
                <a:spcPts val="1816"/>
              </a:lnSpc>
            </a:pPr>
          </a:p>
          <a:p>
            <a:pPr algn="l">
              <a:lnSpc>
                <a:spcPts val="1816"/>
              </a:lnSpc>
            </a:pPr>
            <a:r>
              <a:rPr lang="en-US" sz="1816" spc="-36">
                <a:solidFill>
                  <a:srgbClr val="000000"/>
                </a:solidFill>
                <a:latin typeface="Poppins"/>
                <a:ea typeface="Poppins"/>
                <a:cs typeface="Poppins"/>
                <a:sym typeface="Poppins"/>
              </a:rPr>
              <a:t>Dit zijn de belangrijkste onderdelen van het uiteindelijke ingeleverde adviesrapport.</a:t>
            </a:r>
          </a:p>
          <a:p>
            <a:pPr algn="just">
              <a:lnSpc>
                <a:spcPts val="1816"/>
              </a:lnSpc>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67063" y="3195183"/>
            <a:ext cx="11224804" cy="5374470"/>
          </a:xfrm>
          <a:custGeom>
            <a:avLst/>
            <a:gdLst/>
            <a:ahLst/>
            <a:cxnLst/>
            <a:rect r="r" b="b" t="t" l="l"/>
            <a:pathLst>
              <a:path h="5374470" w="11224804">
                <a:moveTo>
                  <a:pt x="0" y="0"/>
                </a:moveTo>
                <a:lnTo>
                  <a:pt x="11224805" y="0"/>
                </a:lnTo>
                <a:lnTo>
                  <a:pt x="11224805" y="5374470"/>
                </a:lnTo>
                <a:lnTo>
                  <a:pt x="0" y="5374470"/>
                </a:lnTo>
                <a:lnTo>
                  <a:pt x="0" y="0"/>
                </a:lnTo>
                <a:close/>
              </a:path>
            </a:pathLst>
          </a:custGeom>
          <a:blipFill>
            <a:blip r:embed="rId2"/>
            <a:stretch>
              <a:fillRect l="0" t="0" r="0" b="0"/>
            </a:stretch>
          </a:blipFill>
        </p:spPr>
      </p:sp>
      <p:sp>
        <p:nvSpPr>
          <p:cNvPr name="TextBox 3" id="3"/>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FFFFFF"/>
                </a:solidFill>
                <a:latin typeface="Poppins Bold"/>
                <a:ea typeface="Poppins Bold"/>
                <a:cs typeface="Poppins Bold"/>
                <a:sym typeface="Poppins Bold"/>
              </a:rPr>
              <a:t>LDE Thesis Lab - Groene Zorg</a:t>
            </a:r>
          </a:p>
        </p:txBody>
      </p:sp>
      <p:sp>
        <p:nvSpPr>
          <p:cNvPr name="TextBox 4" id="4"/>
          <p:cNvSpPr txBox="true"/>
          <p:nvPr/>
        </p:nvSpPr>
        <p:spPr>
          <a:xfrm rot="0">
            <a:off x="1028700" y="1569720"/>
            <a:ext cx="10701531" cy="1183005"/>
          </a:xfrm>
          <a:prstGeom prst="rect">
            <a:avLst/>
          </a:prstGeom>
        </p:spPr>
        <p:txBody>
          <a:bodyPr anchor="t" rtlCol="false" tIns="0" lIns="0" bIns="0" rIns="0">
            <a:spAutoFit/>
          </a:bodyPr>
          <a:lstStyle/>
          <a:p>
            <a:pPr algn="l">
              <a:lnSpc>
                <a:spcPts val="7680"/>
              </a:lnSpc>
            </a:pPr>
            <a:r>
              <a:rPr lang="en-US" b="true" sz="9600" spc="-998">
                <a:solidFill>
                  <a:srgbClr val="000000"/>
                </a:solidFill>
                <a:latin typeface="Poppins Bold"/>
                <a:ea typeface="Poppins Bold"/>
                <a:cs typeface="Poppins Bold"/>
                <a:sym typeface="Poppins Bold"/>
              </a:rPr>
              <a:t>AANBEVELING</a:t>
            </a:r>
          </a:p>
        </p:txBody>
      </p:sp>
      <p:sp>
        <p:nvSpPr>
          <p:cNvPr name="TextBox 5" id="5"/>
          <p:cNvSpPr txBox="true"/>
          <p:nvPr/>
        </p:nvSpPr>
        <p:spPr>
          <a:xfrm rot="0">
            <a:off x="3823841" y="3559611"/>
            <a:ext cx="5014921" cy="1765299"/>
          </a:xfrm>
          <a:prstGeom prst="rect">
            <a:avLst/>
          </a:prstGeom>
        </p:spPr>
        <p:txBody>
          <a:bodyPr anchor="t" rtlCol="false" tIns="0" lIns="0" bIns="0" rIns="0">
            <a:spAutoFit/>
          </a:bodyPr>
          <a:lstStyle/>
          <a:p>
            <a:pPr algn="l">
              <a:lnSpc>
                <a:spcPts val="3500"/>
              </a:lnSpc>
            </a:pPr>
            <a:r>
              <a:rPr lang="en-US" sz="2500" b="true">
                <a:solidFill>
                  <a:srgbClr val="000000"/>
                </a:solidFill>
                <a:latin typeface="Poppins Bold"/>
                <a:ea typeface="Poppins Bold"/>
                <a:cs typeface="Poppins Bold"/>
                <a:sym typeface="Poppins Bold"/>
              </a:rPr>
              <a:t>Pilot</a:t>
            </a:r>
            <a:r>
              <a:rPr lang="en-US" sz="2500" b="true">
                <a:solidFill>
                  <a:srgbClr val="000000"/>
                </a:solidFill>
                <a:latin typeface="Poppins Bold"/>
                <a:ea typeface="Poppins Bold"/>
                <a:cs typeface="Poppins Bold"/>
                <a:sym typeface="Poppins Bold"/>
              </a:rPr>
              <a:t>:</a:t>
            </a:r>
            <a:r>
              <a:rPr lang="en-US" sz="2500">
                <a:solidFill>
                  <a:srgbClr val="000000"/>
                </a:solidFill>
                <a:latin typeface="Poppins"/>
                <a:ea typeface="Poppins"/>
                <a:cs typeface="Poppins"/>
                <a:sym typeface="Poppins"/>
              </a:rPr>
              <a:t> Pilot starten MEDIPAD. Wanneer succesvol op grote schaal inzetten.</a:t>
            </a:r>
          </a:p>
          <a:p>
            <a:pPr algn="l">
              <a:lnSpc>
                <a:spcPts val="3500"/>
              </a:lnSpc>
            </a:pPr>
          </a:p>
        </p:txBody>
      </p:sp>
      <p:sp>
        <p:nvSpPr>
          <p:cNvPr name="TextBox 6" id="6"/>
          <p:cNvSpPr txBox="true"/>
          <p:nvPr/>
        </p:nvSpPr>
        <p:spPr>
          <a:xfrm rot="0">
            <a:off x="3823841" y="6804353"/>
            <a:ext cx="5521210" cy="2203449"/>
          </a:xfrm>
          <a:prstGeom prst="rect">
            <a:avLst/>
          </a:prstGeom>
        </p:spPr>
        <p:txBody>
          <a:bodyPr anchor="t" rtlCol="false" tIns="0" lIns="0" bIns="0" rIns="0">
            <a:spAutoFit/>
          </a:bodyPr>
          <a:lstStyle/>
          <a:p>
            <a:pPr algn="l">
              <a:lnSpc>
                <a:spcPts val="3500"/>
              </a:lnSpc>
            </a:pPr>
            <a:r>
              <a:rPr lang="en-US" sz="2500" b="true">
                <a:solidFill>
                  <a:srgbClr val="000000"/>
                </a:solidFill>
                <a:latin typeface="Poppins Bold"/>
                <a:ea typeface="Poppins Bold"/>
                <a:cs typeface="Poppins Bold"/>
                <a:sym typeface="Poppins Bold"/>
              </a:rPr>
              <a:t>Duurzaamheidsmonitor: </a:t>
            </a:r>
          </a:p>
          <a:p>
            <a:pPr algn="l">
              <a:lnSpc>
                <a:spcPts val="3500"/>
              </a:lnSpc>
            </a:pPr>
            <a:r>
              <a:rPr lang="en-US" sz="2500">
                <a:solidFill>
                  <a:srgbClr val="000000"/>
                </a:solidFill>
                <a:latin typeface="Poppins"/>
                <a:ea typeface="Poppins"/>
                <a:cs typeface="Poppins"/>
                <a:sym typeface="Poppins"/>
              </a:rPr>
              <a:t>Duurzaamheidsmonitor blijven gebruiken zodat het verschil in gebruikte disposables duidelijk wordt.</a:t>
            </a:r>
          </a:p>
        </p:txBody>
      </p:sp>
      <p:sp>
        <p:nvSpPr>
          <p:cNvPr name="TextBox 7" id="7"/>
          <p:cNvSpPr txBox="true"/>
          <p:nvPr/>
        </p:nvSpPr>
        <p:spPr>
          <a:xfrm rot="0">
            <a:off x="12051431" y="3467546"/>
            <a:ext cx="5521210" cy="1765299"/>
          </a:xfrm>
          <a:prstGeom prst="rect">
            <a:avLst/>
          </a:prstGeom>
        </p:spPr>
        <p:txBody>
          <a:bodyPr anchor="t" rtlCol="false" tIns="0" lIns="0" bIns="0" rIns="0">
            <a:spAutoFit/>
          </a:bodyPr>
          <a:lstStyle/>
          <a:p>
            <a:pPr algn="l">
              <a:lnSpc>
                <a:spcPts val="3500"/>
              </a:lnSpc>
            </a:pPr>
            <a:r>
              <a:rPr lang="en-US" sz="2500" b="true">
                <a:solidFill>
                  <a:srgbClr val="000000"/>
                </a:solidFill>
                <a:latin typeface="Poppins Bold"/>
                <a:ea typeface="Poppins Bold"/>
                <a:cs typeface="Poppins Bold"/>
                <a:sym typeface="Poppins Bold"/>
              </a:rPr>
              <a:t>Ambassadeur: </a:t>
            </a:r>
            <a:r>
              <a:rPr lang="en-US" sz="2500">
                <a:solidFill>
                  <a:srgbClr val="000000"/>
                </a:solidFill>
                <a:latin typeface="Poppins"/>
                <a:ea typeface="Poppins"/>
                <a:cs typeface="Poppins"/>
                <a:sym typeface="Poppins"/>
              </a:rPr>
              <a:t>Ambassadeur aanstellen zodat duurzaamheid een gezicht krijgt, en dus actueel blijft binnen de organisatie.</a:t>
            </a:r>
          </a:p>
        </p:txBody>
      </p:sp>
      <p:sp>
        <p:nvSpPr>
          <p:cNvPr name="TextBox 8" id="8"/>
          <p:cNvSpPr txBox="true"/>
          <p:nvPr/>
        </p:nvSpPr>
        <p:spPr>
          <a:xfrm rot="0">
            <a:off x="12051431" y="6804353"/>
            <a:ext cx="5521210" cy="2641599"/>
          </a:xfrm>
          <a:prstGeom prst="rect">
            <a:avLst/>
          </a:prstGeom>
        </p:spPr>
        <p:txBody>
          <a:bodyPr anchor="t" rtlCol="false" tIns="0" lIns="0" bIns="0" rIns="0">
            <a:spAutoFit/>
          </a:bodyPr>
          <a:lstStyle/>
          <a:p>
            <a:pPr algn="l">
              <a:lnSpc>
                <a:spcPts val="3500"/>
              </a:lnSpc>
            </a:pPr>
            <a:r>
              <a:rPr lang="en-US" sz="2500" b="true">
                <a:solidFill>
                  <a:srgbClr val="000000"/>
                </a:solidFill>
                <a:latin typeface="Poppins Bold"/>
                <a:ea typeface="Poppins Bold"/>
                <a:cs typeface="Poppins Bold"/>
                <a:sym typeface="Poppins Bold"/>
              </a:rPr>
              <a:t>Poster</a:t>
            </a:r>
            <a:r>
              <a:rPr lang="en-US" sz="2500" b="true">
                <a:solidFill>
                  <a:srgbClr val="000000"/>
                </a:solidFill>
                <a:latin typeface="Poppins Bold"/>
                <a:ea typeface="Poppins Bold"/>
                <a:cs typeface="Poppins Bold"/>
                <a:sym typeface="Poppins Bold"/>
              </a:rPr>
              <a:t>: </a:t>
            </a:r>
            <a:r>
              <a:rPr lang="en-US" sz="2500">
                <a:solidFill>
                  <a:srgbClr val="000000"/>
                </a:solidFill>
                <a:latin typeface="Poppins"/>
                <a:ea typeface="Poppins"/>
                <a:cs typeface="Poppins"/>
                <a:sym typeface="Poppins"/>
              </a:rPr>
              <a:t>Poster up-to-date houden met actuele handschoennummers, en het vieren wanneer de 30% vermindering is bereikt.</a:t>
            </a:r>
          </a:p>
          <a:p>
            <a:pPr algn="l">
              <a:lnSpc>
                <a:spcPts val="3500"/>
              </a:lnSpc>
            </a:pP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4BA657"/>
        </a:solidFill>
      </p:bgPr>
    </p:bg>
    <p:spTree>
      <p:nvGrpSpPr>
        <p:cNvPr id="1" name=""/>
        <p:cNvGrpSpPr/>
        <p:nvPr/>
      </p:nvGrpSpPr>
      <p:grpSpPr>
        <a:xfrm>
          <a:off x="0" y="0"/>
          <a:ext cx="0" cy="0"/>
          <a:chOff x="0" y="0"/>
          <a:chExt cx="0" cy="0"/>
        </a:xfrm>
      </p:grpSpPr>
      <p:sp>
        <p:nvSpPr>
          <p:cNvPr name="Freeform 2" id="2"/>
          <p:cNvSpPr/>
          <p:nvPr/>
        </p:nvSpPr>
        <p:spPr>
          <a:xfrm flipH="false" flipV="false" rot="0">
            <a:off x="13602986" y="0"/>
            <a:ext cx="4681590" cy="3117939"/>
          </a:xfrm>
          <a:custGeom>
            <a:avLst/>
            <a:gdLst/>
            <a:ahLst/>
            <a:cxnLst/>
            <a:rect r="r" b="b" t="t" l="l"/>
            <a:pathLst>
              <a:path h="3117939" w="4681590">
                <a:moveTo>
                  <a:pt x="0" y="0"/>
                </a:moveTo>
                <a:lnTo>
                  <a:pt x="4681590" y="0"/>
                </a:lnTo>
                <a:lnTo>
                  <a:pt x="4681590" y="3117939"/>
                </a:lnTo>
                <a:lnTo>
                  <a:pt x="0" y="3117939"/>
                </a:lnTo>
                <a:lnTo>
                  <a:pt x="0" y="0"/>
                </a:lnTo>
                <a:close/>
              </a:path>
            </a:pathLst>
          </a:custGeom>
          <a:blipFill>
            <a:blip r:embed="rId2"/>
            <a:stretch>
              <a:fillRect l="0" t="0" r="0" b="0"/>
            </a:stretch>
          </a:blipFill>
        </p:spPr>
      </p:sp>
      <p:sp>
        <p:nvSpPr>
          <p:cNvPr name="Freeform 3" id="3"/>
          <p:cNvSpPr/>
          <p:nvPr/>
        </p:nvSpPr>
        <p:spPr>
          <a:xfrm flipH="false" flipV="false" rot="0">
            <a:off x="9144000" y="1825884"/>
            <a:ext cx="9503421" cy="9503421"/>
          </a:xfrm>
          <a:custGeom>
            <a:avLst/>
            <a:gdLst/>
            <a:ahLst/>
            <a:cxnLst/>
            <a:rect r="r" b="b" t="t" l="l"/>
            <a:pathLst>
              <a:path h="9503421" w="9503421">
                <a:moveTo>
                  <a:pt x="0" y="0"/>
                </a:moveTo>
                <a:lnTo>
                  <a:pt x="9503421" y="0"/>
                </a:lnTo>
                <a:lnTo>
                  <a:pt x="9503421" y="9503421"/>
                </a:lnTo>
                <a:lnTo>
                  <a:pt x="0" y="9503421"/>
                </a:lnTo>
                <a:lnTo>
                  <a:pt x="0" y="0"/>
                </a:lnTo>
                <a:close/>
              </a:path>
            </a:pathLst>
          </a:custGeom>
          <a:blipFill>
            <a:blip r:embed="rId3"/>
            <a:stretch>
              <a:fillRect l="0" t="0" r="0" b="0"/>
            </a:stretch>
          </a:blipFill>
        </p:spPr>
      </p:sp>
      <p:sp>
        <p:nvSpPr>
          <p:cNvPr name="TextBox 4" id="4"/>
          <p:cNvSpPr txBox="true"/>
          <p:nvPr/>
        </p:nvSpPr>
        <p:spPr>
          <a:xfrm rot="0">
            <a:off x="1028700" y="1590058"/>
            <a:ext cx="9090870" cy="3338779"/>
          </a:xfrm>
          <a:prstGeom prst="rect">
            <a:avLst/>
          </a:prstGeom>
        </p:spPr>
        <p:txBody>
          <a:bodyPr anchor="t" rtlCol="false" tIns="0" lIns="0" bIns="0" rIns="0">
            <a:spAutoFit/>
          </a:bodyPr>
          <a:lstStyle/>
          <a:p>
            <a:pPr algn="l">
              <a:lnSpc>
                <a:spcPts val="6229"/>
              </a:lnSpc>
            </a:pPr>
            <a:r>
              <a:rPr lang="en-US" b="true" sz="7786" spc="-809">
                <a:solidFill>
                  <a:srgbClr val="FFFFFF"/>
                </a:solidFill>
                <a:latin typeface="Poppins Ultra-Bold"/>
                <a:ea typeface="Poppins Ultra-Bold"/>
                <a:cs typeface="Poppins Ultra-Bold"/>
                <a:sym typeface="Poppins Ultra-Bold"/>
              </a:rPr>
              <a:t>DUURZAMER MEDICATIEGEBRUIK MET     DE       </a:t>
            </a:r>
            <a:r>
              <a:rPr lang="en-US" b="true" sz="7786" spc="-809">
                <a:solidFill>
                  <a:srgbClr val="FFFFFF"/>
                </a:solidFill>
                <a:latin typeface="Poppins Ultra-Bold"/>
                <a:ea typeface="Poppins Ultra-Bold"/>
                <a:cs typeface="Poppins Ultra-Bold"/>
                <a:sym typeface="Poppins Ultra-Bold"/>
              </a:rPr>
              <a:t>MEDICATIE-</a:t>
            </a:r>
          </a:p>
          <a:p>
            <a:pPr algn="l">
              <a:lnSpc>
                <a:spcPts val="6229"/>
              </a:lnSpc>
            </a:pPr>
            <a:r>
              <a:rPr lang="en-US" b="true" sz="7786" spc="-809">
                <a:solidFill>
                  <a:srgbClr val="FFFFFF"/>
                </a:solidFill>
                <a:latin typeface="Poppins Ultra-Bold"/>
                <a:ea typeface="Poppins Ultra-Bold"/>
                <a:cs typeface="Poppins Ultra-Bold"/>
                <a:sym typeface="Poppins Ultra-Bold"/>
              </a:rPr>
              <a:t>BEOORDELING</a:t>
            </a:r>
          </a:p>
        </p:txBody>
      </p:sp>
      <p:sp>
        <p:nvSpPr>
          <p:cNvPr name="TextBox 5" id="5"/>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FFFFFF"/>
                </a:solidFill>
                <a:latin typeface="Poppins Bold"/>
                <a:ea typeface="Poppins Bold"/>
                <a:cs typeface="Poppins Bold"/>
                <a:sym typeface="Poppins Bold"/>
              </a:rPr>
              <a:t>LDE Thesis Lab - Groene Zorg</a:t>
            </a:r>
          </a:p>
        </p:txBody>
      </p:sp>
      <p:sp>
        <p:nvSpPr>
          <p:cNvPr name="TextBox 6" id="6"/>
          <p:cNvSpPr txBox="true"/>
          <p:nvPr/>
        </p:nvSpPr>
        <p:spPr>
          <a:xfrm rot="0">
            <a:off x="1028700" y="5270088"/>
            <a:ext cx="7101532" cy="1508759"/>
          </a:xfrm>
          <a:prstGeom prst="rect">
            <a:avLst/>
          </a:prstGeom>
        </p:spPr>
        <p:txBody>
          <a:bodyPr anchor="t" rtlCol="false" tIns="0" lIns="0" bIns="0" rIns="0">
            <a:spAutoFit/>
          </a:bodyPr>
          <a:lstStyle/>
          <a:p>
            <a:pPr algn="l">
              <a:lnSpc>
                <a:spcPts val="2399"/>
              </a:lnSpc>
            </a:pPr>
            <a:r>
              <a:rPr lang="en-US" sz="2399" spc="-47" b="true">
                <a:solidFill>
                  <a:srgbClr val="FFFFFF"/>
                </a:solidFill>
                <a:latin typeface="Poppins Bold"/>
                <a:ea typeface="Poppins Bold"/>
                <a:cs typeface="Poppins Bold"/>
                <a:sym typeface="Poppins Bold"/>
              </a:rPr>
              <a:t>Wat heb ik onderzocht:</a:t>
            </a:r>
          </a:p>
          <a:p>
            <a:pPr algn="l">
              <a:lnSpc>
                <a:spcPts val="2399"/>
              </a:lnSpc>
            </a:pPr>
            <a:r>
              <a:rPr lang="en-US" sz="2399" spc="-47">
                <a:solidFill>
                  <a:srgbClr val="FFFFFF"/>
                </a:solidFill>
                <a:latin typeface="Poppins"/>
                <a:ea typeface="Poppins"/>
                <a:cs typeface="Poppins"/>
                <a:sym typeface="Poppins"/>
              </a:rPr>
              <a:t>Ik onderzocht</a:t>
            </a:r>
            <a:r>
              <a:rPr lang="en-US" sz="2399" spc="-47">
                <a:solidFill>
                  <a:srgbClr val="FFFFFF"/>
                </a:solidFill>
                <a:latin typeface="Poppins"/>
                <a:ea typeface="Poppins"/>
                <a:cs typeface="Poppins"/>
                <a:sym typeface="Poppins"/>
              </a:rPr>
              <a:t> de voorwaarden waaronder de Medicatiebeoordeling van Zilveren Kruis medicatieverspilling in de extramurale medicatieketen vermindert.</a:t>
            </a:r>
          </a:p>
        </p:txBody>
      </p:sp>
      <p:sp>
        <p:nvSpPr>
          <p:cNvPr name="TextBox 7" id="7"/>
          <p:cNvSpPr txBox="true"/>
          <p:nvPr/>
        </p:nvSpPr>
        <p:spPr>
          <a:xfrm rot="0">
            <a:off x="1028700" y="4813778"/>
            <a:ext cx="8115300" cy="306069"/>
          </a:xfrm>
          <a:prstGeom prst="rect">
            <a:avLst/>
          </a:prstGeom>
        </p:spPr>
        <p:txBody>
          <a:bodyPr anchor="t" rtlCol="false" tIns="0" lIns="0" bIns="0" rIns="0">
            <a:spAutoFit/>
          </a:bodyPr>
          <a:lstStyle/>
          <a:p>
            <a:pPr algn="just">
              <a:lnSpc>
                <a:spcPts val="2299"/>
              </a:lnSpc>
            </a:pPr>
            <a:r>
              <a:rPr lang="en-US" b="true" sz="2299" spc="-45">
                <a:solidFill>
                  <a:srgbClr val="FFFFFF"/>
                </a:solidFill>
                <a:latin typeface="Poppins Bold"/>
                <a:ea typeface="Poppins Bold"/>
                <a:cs typeface="Poppins Bold"/>
                <a:sym typeface="Poppins Bold"/>
              </a:rPr>
              <a:t>Door </a:t>
            </a:r>
            <a:r>
              <a:rPr lang="en-US" b="true" sz="2299" spc="-45">
                <a:solidFill>
                  <a:srgbClr val="FFFFFF"/>
                </a:solidFill>
                <a:latin typeface="Poppins Bold"/>
                <a:ea typeface="Poppins Bold"/>
                <a:cs typeface="Poppins Bold"/>
                <a:sym typeface="Poppins Bold"/>
              </a:rPr>
              <a:t>Marijn Kraan </a:t>
            </a:r>
          </a:p>
        </p:txBody>
      </p:sp>
      <p:sp>
        <p:nvSpPr>
          <p:cNvPr name="Freeform 8" id="8"/>
          <p:cNvSpPr/>
          <p:nvPr/>
        </p:nvSpPr>
        <p:spPr>
          <a:xfrm flipH="false" flipV="false" rot="0">
            <a:off x="8400054" y="958784"/>
            <a:ext cx="4446012" cy="1200372"/>
          </a:xfrm>
          <a:custGeom>
            <a:avLst/>
            <a:gdLst/>
            <a:ahLst/>
            <a:cxnLst/>
            <a:rect r="r" b="b" t="t" l="l"/>
            <a:pathLst>
              <a:path h="1200372" w="4446012">
                <a:moveTo>
                  <a:pt x="0" y="0"/>
                </a:moveTo>
                <a:lnTo>
                  <a:pt x="4446012" y="0"/>
                </a:lnTo>
                <a:lnTo>
                  <a:pt x="4446012" y="1200371"/>
                </a:lnTo>
                <a:lnTo>
                  <a:pt x="0" y="1200371"/>
                </a:lnTo>
                <a:lnTo>
                  <a:pt x="0" y="0"/>
                </a:lnTo>
                <a:close/>
              </a:path>
            </a:pathLst>
          </a:custGeom>
          <a:blipFill>
            <a:blip r:embed="rId4"/>
            <a:stretch>
              <a:fillRect l="0" t="0" r="0" b="0"/>
            </a:stretch>
          </a:blipFill>
        </p:spPr>
      </p:sp>
      <p:sp>
        <p:nvSpPr>
          <p:cNvPr name="Freeform 9" id="9"/>
          <p:cNvSpPr/>
          <p:nvPr/>
        </p:nvSpPr>
        <p:spPr>
          <a:xfrm flipH="false" flipV="false" rot="0">
            <a:off x="4216603" y="6816947"/>
            <a:ext cx="3210720" cy="3470053"/>
          </a:xfrm>
          <a:custGeom>
            <a:avLst/>
            <a:gdLst/>
            <a:ahLst/>
            <a:cxnLst/>
            <a:rect r="r" b="b" t="t" l="l"/>
            <a:pathLst>
              <a:path h="3470053" w="3210720">
                <a:moveTo>
                  <a:pt x="0" y="0"/>
                </a:moveTo>
                <a:lnTo>
                  <a:pt x="3210720" y="0"/>
                </a:lnTo>
                <a:lnTo>
                  <a:pt x="3210720" y="3470053"/>
                </a:lnTo>
                <a:lnTo>
                  <a:pt x="0" y="3470053"/>
                </a:lnTo>
                <a:lnTo>
                  <a:pt x="0" y="0"/>
                </a:lnTo>
                <a:close/>
              </a:path>
            </a:pathLst>
          </a:custGeom>
          <a:blipFill>
            <a:blip r:embed="rId5"/>
            <a:stretch>
              <a:fillRect l="-49721" t="-94270" r="-66996" b="-73092"/>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68626" y="4025916"/>
            <a:ext cx="11581149" cy="1533048"/>
          </a:xfrm>
          <a:custGeom>
            <a:avLst/>
            <a:gdLst/>
            <a:ahLst/>
            <a:cxnLst/>
            <a:rect r="r" b="b" t="t" l="l"/>
            <a:pathLst>
              <a:path h="1533048" w="11581149">
                <a:moveTo>
                  <a:pt x="0" y="0"/>
                </a:moveTo>
                <a:lnTo>
                  <a:pt x="11581149" y="0"/>
                </a:lnTo>
                <a:lnTo>
                  <a:pt x="11581149" y="1533048"/>
                </a:lnTo>
                <a:lnTo>
                  <a:pt x="0" y="1533048"/>
                </a:lnTo>
                <a:lnTo>
                  <a:pt x="0" y="0"/>
                </a:lnTo>
                <a:close/>
              </a:path>
            </a:pathLst>
          </a:custGeom>
          <a:blipFill>
            <a:blip r:embed="rId2"/>
            <a:stretch>
              <a:fillRect l="0" t="-72769" r="0" b="-79356"/>
            </a:stretch>
          </a:blipFill>
        </p:spPr>
      </p:sp>
      <p:sp>
        <p:nvSpPr>
          <p:cNvPr name="Freeform 3" id="3"/>
          <p:cNvSpPr/>
          <p:nvPr/>
        </p:nvSpPr>
        <p:spPr>
          <a:xfrm flipH="false" flipV="false" rot="0">
            <a:off x="13599142" y="0"/>
            <a:ext cx="4688858" cy="740943"/>
          </a:xfrm>
          <a:custGeom>
            <a:avLst/>
            <a:gdLst/>
            <a:ahLst/>
            <a:cxnLst/>
            <a:rect r="r" b="b" t="t" l="l"/>
            <a:pathLst>
              <a:path h="740943" w="4688858">
                <a:moveTo>
                  <a:pt x="0" y="0"/>
                </a:moveTo>
                <a:lnTo>
                  <a:pt x="4688858" y="0"/>
                </a:lnTo>
                <a:lnTo>
                  <a:pt x="4688858" y="740943"/>
                </a:lnTo>
                <a:lnTo>
                  <a:pt x="0" y="740943"/>
                </a:lnTo>
                <a:lnTo>
                  <a:pt x="0" y="0"/>
                </a:lnTo>
                <a:close/>
              </a:path>
            </a:pathLst>
          </a:custGeom>
          <a:blipFill>
            <a:blip r:embed="rId3"/>
            <a:stretch>
              <a:fillRect l="0" t="-122188" r="0" b="-410634"/>
            </a:stretch>
          </a:blipFill>
        </p:spPr>
      </p:sp>
      <p:sp>
        <p:nvSpPr>
          <p:cNvPr name="TextBox 4" id="4"/>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000000"/>
                </a:solidFill>
                <a:latin typeface="Poppins Bold"/>
                <a:ea typeface="Poppins Bold"/>
                <a:cs typeface="Poppins Bold"/>
                <a:sym typeface="Poppins Bold"/>
              </a:rPr>
              <a:t>LDE Thesis Lab - Groene Zorg</a:t>
            </a:r>
          </a:p>
        </p:txBody>
      </p:sp>
      <p:sp>
        <p:nvSpPr>
          <p:cNvPr name="TextBox 5" id="5"/>
          <p:cNvSpPr txBox="true"/>
          <p:nvPr/>
        </p:nvSpPr>
        <p:spPr>
          <a:xfrm rot="0">
            <a:off x="773529" y="2013101"/>
            <a:ext cx="12825613" cy="1183005"/>
          </a:xfrm>
          <a:prstGeom prst="rect">
            <a:avLst/>
          </a:prstGeom>
        </p:spPr>
        <p:txBody>
          <a:bodyPr anchor="t" rtlCol="false" tIns="0" lIns="0" bIns="0" rIns="0">
            <a:spAutoFit/>
          </a:bodyPr>
          <a:lstStyle/>
          <a:p>
            <a:pPr algn="l">
              <a:lnSpc>
                <a:spcPts val="7680"/>
              </a:lnSpc>
            </a:pPr>
            <a:r>
              <a:rPr lang="en-US" b="true" sz="9600" spc="-998">
                <a:solidFill>
                  <a:srgbClr val="492326"/>
                </a:solidFill>
                <a:latin typeface="Poppins Ultra-Bold"/>
                <a:ea typeface="Poppins Ultra-Bold"/>
                <a:cs typeface="Poppins Ultra-Bold"/>
                <a:sym typeface="Poppins Ultra-Bold"/>
              </a:rPr>
              <a:t>MEDICATIEBEOORDELING</a:t>
            </a:r>
          </a:p>
        </p:txBody>
      </p:sp>
      <p:sp>
        <p:nvSpPr>
          <p:cNvPr name="TextBox 6" id="6"/>
          <p:cNvSpPr txBox="true"/>
          <p:nvPr/>
        </p:nvSpPr>
        <p:spPr>
          <a:xfrm rot="0">
            <a:off x="390727" y="6171740"/>
            <a:ext cx="15850392" cy="3058160"/>
          </a:xfrm>
          <a:prstGeom prst="rect">
            <a:avLst/>
          </a:prstGeom>
        </p:spPr>
        <p:txBody>
          <a:bodyPr anchor="t" rtlCol="false" tIns="0" lIns="0" bIns="0" rIns="0">
            <a:spAutoFit/>
          </a:bodyPr>
          <a:lstStyle/>
          <a:p>
            <a:pPr algn="just" marL="734059" indent="-367030" lvl="1">
              <a:lnSpc>
                <a:spcPts val="3399"/>
              </a:lnSpc>
              <a:buFont typeface="Arial"/>
              <a:buChar char="•"/>
            </a:pPr>
            <a:r>
              <a:rPr lang="en-US" sz="3399" spc="-67">
                <a:solidFill>
                  <a:srgbClr val="492326"/>
                </a:solidFill>
                <a:latin typeface="Poppins"/>
                <a:ea typeface="Poppins"/>
                <a:cs typeface="Poppins"/>
                <a:sym typeface="Poppins"/>
              </a:rPr>
              <a:t>Betrokken stakeholders: huisarts, apotheker, patiënt en zorgverzekeraar;</a:t>
            </a:r>
          </a:p>
          <a:p>
            <a:pPr algn="just" marL="734059" indent="-367030" lvl="1">
              <a:lnSpc>
                <a:spcPts val="3399"/>
              </a:lnSpc>
              <a:buFont typeface="Arial"/>
              <a:buChar char="•"/>
            </a:pPr>
            <a:r>
              <a:rPr lang="en-US" sz="3399" spc="-67">
                <a:solidFill>
                  <a:srgbClr val="492326"/>
                </a:solidFill>
                <a:latin typeface="Poppins"/>
                <a:ea typeface="Poppins"/>
                <a:cs typeface="Poppins"/>
                <a:sym typeface="Poppins"/>
              </a:rPr>
              <a:t>Be</a:t>
            </a:r>
            <a:r>
              <a:rPr lang="en-US" sz="3399" spc="-67">
                <a:solidFill>
                  <a:srgbClr val="492326"/>
                </a:solidFill>
                <a:latin typeface="Poppins"/>
                <a:ea typeface="Poppins"/>
                <a:cs typeface="Poppins"/>
                <a:sym typeface="Poppins"/>
              </a:rPr>
              <a:t>o</a:t>
            </a:r>
            <a:r>
              <a:rPr lang="en-US" sz="3399" spc="-67">
                <a:solidFill>
                  <a:srgbClr val="492326"/>
                </a:solidFill>
                <a:latin typeface="Poppins"/>
                <a:ea typeface="Poppins"/>
                <a:cs typeface="Poppins"/>
                <a:sym typeface="Poppins"/>
              </a:rPr>
              <a:t>or</a:t>
            </a:r>
            <a:r>
              <a:rPr lang="en-US" sz="3399" spc="-67">
                <a:solidFill>
                  <a:srgbClr val="492326"/>
                </a:solidFill>
                <a:latin typeface="Poppins"/>
                <a:ea typeface="Poppins"/>
                <a:cs typeface="Poppins"/>
                <a:sym typeface="Poppins"/>
              </a:rPr>
              <a:t>d</a:t>
            </a:r>
            <a:r>
              <a:rPr lang="en-US" sz="3399" spc="-67">
                <a:solidFill>
                  <a:srgbClr val="492326"/>
                </a:solidFill>
                <a:latin typeface="Poppins"/>
                <a:ea typeface="Poppins"/>
                <a:cs typeface="Poppins"/>
                <a:sym typeface="Poppins"/>
              </a:rPr>
              <a:t>eelt het medicatiegebruik van patiënten om de medicatie te optimaliseren volgens richtlijnen en onnodig medicatiegebruik te verminderen;</a:t>
            </a:r>
          </a:p>
          <a:p>
            <a:pPr algn="just" marL="734059" indent="-367030" lvl="1">
              <a:lnSpc>
                <a:spcPts val="3399"/>
              </a:lnSpc>
              <a:buFont typeface="Arial"/>
              <a:buChar char="•"/>
            </a:pPr>
            <a:r>
              <a:rPr lang="en-US" sz="3399" spc="-67">
                <a:solidFill>
                  <a:srgbClr val="492326"/>
                </a:solidFill>
                <a:latin typeface="Poppins"/>
                <a:ea typeface="Poppins"/>
                <a:cs typeface="Poppins"/>
                <a:sym typeface="Poppins"/>
              </a:rPr>
              <a:t>Leeftijd: 65 jaar en ouder;</a:t>
            </a:r>
          </a:p>
          <a:p>
            <a:pPr algn="just" marL="734059" indent="-367030" lvl="1">
              <a:lnSpc>
                <a:spcPts val="3399"/>
              </a:lnSpc>
              <a:buFont typeface="Arial"/>
              <a:buChar char="•"/>
            </a:pPr>
            <a:r>
              <a:rPr lang="en-US" sz="3399" spc="-67">
                <a:solidFill>
                  <a:srgbClr val="492326"/>
                </a:solidFill>
                <a:latin typeface="Poppins"/>
                <a:ea typeface="Poppins"/>
                <a:cs typeface="Poppins"/>
                <a:sym typeface="Poppins"/>
              </a:rPr>
              <a:t>Polyfarmacie: gebruik van 5 of meer geneesmiddelen.</a:t>
            </a:r>
          </a:p>
          <a:p>
            <a:pPr algn="just">
              <a:lnSpc>
                <a:spcPts val="3399"/>
              </a:lnSpc>
            </a:pPr>
          </a:p>
        </p:txBody>
      </p:sp>
      <p:sp>
        <p:nvSpPr>
          <p:cNvPr name="TextBox 7" id="7"/>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000000"/>
                </a:solidFill>
                <a:latin typeface="Poppins"/>
                <a:ea typeface="Poppins"/>
                <a:cs typeface="Poppins"/>
                <a:sym typeface="Poppins"/>
              </a:rPr>
              <a:t>30 Juni</a:t>
            </a:r>
            <a:r>
              <a:rPr lang="en-US" sz="1599" spc="-31">
                <a:solidFill>
                  <a:srgbClr val="000000"/>
                </a:solidFill>
                <a:latin typeface="Poppins"/>
                <a:ea typeface="Poppins"/>
                <a:cs typeface="Poppins"/>
                <a:sym typeface="Poppins"/>
              </a:rPr>
              <a:t>, 2026</a:t>
            </a:r>
          </a:p>
        </p:txBody>
      </p:sp>
      <p:sp>
        <p:nvSpPr>
          <p:cNvPr name="TextBox 8" id="8"/>
          <p:cNvSpPr txBox="true"/>
          <p:nvPr/>
        </p:nvSpPr>
        <p:spPr>
          <a:xfrm rot="0">
            <a:off x="2275683" y="5568489"/>
            <a:ext cx="15850392" cy="288926"/>
          </a:xfrm>
          <a:prstGeom prst="rect">
            <a:avLst/>
          </a:prstGeom>
        </p:spPr>
        <p:txBody>
          <a:bodyPr anchor="t" rtlCol="false" tIns="0" lIns="0" bIns="0" rIns="0">
            <a:spAutoFit/>
          </a:bodyPr>
          <a:lstStyle/>
          <a:p>
            <a:pPr algn="just">
              <a:lnSpc>
                <a:spcPts val="2000"/>
              </a:lnSpc>
            </a:pPr>
            <a:r>
              <a:rPr lang="en-US" sz="2000" spc="-40">
                <a:solidFill>
                  <a:srgbClr val="492326"/>
                </a:solidFill>
                <a:latin typeface="Poppins"/>
                <a:ea typeface="Poppins"/>
                <a:cs typeface="Poppins"/>
                <a:sym typeface="Poppins"/>
              </a:rPr>
              <a:t>www.zilverenkruis.nl/gezonder-leven/magazine/prettiger-ouder-worden/medicatiebeoordeling</a:t>
            </a:r>
          </a:p>
        </p:txBody>
      </p:sp>
      <p:sp>
        <p:nvSpPr>
          <p:cNvPr name="Freeform 9" id="9"/>
          <p:cNvSpPr/>
          <p:nvPr/>
        </p:nvSpPr>
        <p:spPr>
          <a:xfrm flipH="false" flipV="false" rot="0">
            <a:off x="14194239" y="0"/>
            <a:ext cx="4093761" cy="740943"/>
          </a:xfrm>
          <a:custGeom>
            <a:avLst/>
            <a:gdLst/>
            <a:ahLst/>
            <a:cxnLst/>
            <a:rect r="r" b="b" t="t" l="l"/>
            <a:pathLst>
              <a:path h="740943" w="4093761">
                <a:moveTo>
                  <a:pt x="0" y="0"/>
                </a:moveTo>
                <a:lnTo>
                  <a:pt x="4093761" y="0"/>
                </a:lnTo>
                <a:lnTo>
                  <a:pt x="4093761" y="740943"/>
                </a:lnTo>
                <a:lnTo>
                  <a:pt x="0" y="740943"/>
                </a:lnTo>
                <a:lnTo>
                  <a:pt x="0" y="0"/>
                </a:lnTo>
                <a:close/>
              </a:path>
            </a:pathLst>
          </a:custGeom>
          <a:blipFill>
            <a:blip r:embed="rId4"/>
            <a:stretch>
              <a:fillRect l="-14536" t="-122188" r="0" b="-410634"/>
            </a:stretch>
          </a:blipFill>
        </p:spPr>
      </p:sp>
      <p:sp>
        <p:nvSpPr>
          <p:cNvPr name="Freeform 10" id="10"/>
          <p:cNvSpPr/>
          <p:nvPr/>
        </p:nvSpPr>
        <p:spPr>
          <a:xfrm flipH="false" flipV="false" rot="0">
            <a:off x="14913892" y="0"/>
            <a:ext cx="3374108" cy="740943"/>
          </a:xfrm>
          <a:custGeom>
            <a:avLst/>
            <a:gdLst/>
            <a:ahLst/>
            <a:cxnLst/>
            <a:rect r="r" b="b" t="t" l="l"/>
            <a:pathLst>
              <a:path h="740943" w="3374108">
                <a:moveTo>
                  <a:pt x="0" y="0"/>
                </a:moveTo>
                <a:lnTo>
                  <a:pt x="3374108" y="0"/>
                </a:lnTo>
                <a:lnTo>
                  <a:pt x="3374108" y="740943"/>
                </a:lnTo>
                <a:lnTo>
                  <a:pt x="0" y="740943"/>
                </a:lnTo>
                <a:lnTo>
                  <a:pt x="0" y="0"/>
                </a:lnTo>
                <a:close/>
              </a:path>
            </a:pathLst>
          </a:custGeom>
          <a:blipFill>
            <a:blip r:embed="rId5"/>
            <a:stretch>
              <a:fillRect l="-38965" t="-122188" r="0" b="-410634"/>
            </a:stretch>
          </a:blipFill>
        </p:spPr>
      </p:sp>
      <p:sp>
        <p:nvSpPr>
          <p:cNvPr name="Freeform 11" id="11"/>
          <p:cNvSpPr/>
          <p:nvPr/>
        </p:nvSpPr>
        <p:spPr>
          <a:xfrm flipH="false" flipV="false" rot="0">
            <a:off x="15854976" y="0"/>
            <a:ext cx="2433024" cy="740943"/>
          </a:xfrm>
          <a:custGeom>
            <a:avLst/>
            <a:gdLst/>
            <a:ahLst/>
            <a:cxnLst/>
            <a:rect r="r" b="b" t="t" l="l"/>
            <a:pathLst>
              <a:path h="740943" w="2433024">
                <a:moveTo>
                  <a:pt x="0" y="0"/>
                </a:moveTo>
                <a:lnTo>
                  <a:pt x="2433024" y="0"/>
                </a:lnTo>
                <a:lnTo>
                  <a:pt x="2433024" y="740943"/>
                </a:lnTo>
                <a:lnTo>
                  <a:pt x="0" y="740943"/>
                </a:lnTo>
                <a:lnTo>
                  <a:pt x="0" y="0"/>
                </a:lnTo>
                <a:close/>
              </a:path>
            </a:pathLst>
          </a:custGeom>
          <a:blipFill>
            <a:blip r:embed="rId6"/>
            <a:stretch>
              <a:fillRect l="-92717" t="-122188" r="0" b="-410634"/>
            </a:stretch>
          </a:blipFill>
        </p:spPr>
      </p:sp>
      <p:sp>
        <p:nvSpPr>
          <p:cNvPr name="Freeform 12" id="12"/>
          <p:cNvSpPr/>
          <p:nvPr/>
        </p:nvSpPr>
        <p:spPr>
          <a:xfrm flipH="false" flipV="false" rot="0">
            <a:off x="16600946" y="0"/>
            <a:ext cx="1687054" cy="740943"/>
          </a:xfrm>
          <a:custGeom>
            <a:avLst/>
            <a:gdLst/>
            <a:ahLst/>
            <a:cxnLst/>
            <a:rect r="r" b="b" t="t" l="l"/>
            <a:pathLst>
              <a:path h="740943" w="1687054">
                <a:moveTo>
                  <a:pt x="0" y="0"/>
                </a:moveTo>
                <a:lnTo>
                  <a:pt x="1687054" y="0"/>
                </a:lnTo>
                <a:lnTo>
                  <a:pt x="1687054" y="740943"/>
                </a:lnTo>
                <a:lnTo>
                  <a:pt x="0" y="740943"/>
                </a:lnTo>
                <a:lnTo>
                  <a:pt x="0" y="0"/>
                </a:lnTo>
                <a:close/>
              </a:path>
            </a:pathLst>
          </a:custGeom>
          <a:blipFill>
            <a:blip r:embed="rId7"/>
            <a:stretch>
              <a:fillRect l="-177931" t="-122188" r="0" b="-410634"/>
            </a:stretch>
          </a:blipFill>
        </p:spPr>
      </p:sp>
      <p:sp>
        <p:nvSpPr>
          <p:cNvPr name="Freeform 13" id="13"/>
          <p:cNvSpPr/>
          <p:nvPr/>
        </p:nvSpPr>
        <p:spPr>
          <a:xfrm flipH="false" flipV="false" rot="0">
            <a:off x="17170705" y="0"/>
            <a:ext cx="1117295" cy="740943"/>
          </a:xfrm>
          <a:custGeom>
            <a:avLst/>
            <a:gdLst/>
            <a:ahLst/>
            <a:cxnLst/>
            <a:rect r="r" b="b" t="t" l="l"/>
            <a:pathLst>
              <a:path h="740943" w="1117295">
                <a:moveTo>
                  <a:pt x="0" y="0"/>
                </a:moveTo>
                <a:lnTo>
                  <a:pt x="1117295" y="0"/>
                </a:lnTo>
                <a:lnTo>
                  <a:pt x="1117295" y="740943"/>
                </a:lnTo>
                <a:lnTo>
                  <a:pt x="0" y="740943"/>
                </a:lnTo>
                <a:lnTo>
                  <a:pt x="0" y="0"/>
                </a:lnTo>
                <a:close/>
              </a:path>
            </a:pathLst>
          </a:custGeom>
          <a:blipFill>
            <a:blip r:embed="rId8"/>
            <a:stretch>
              <a:fillRect l="-319661" t="-122188" r="0" b="-410634"/>
            </a:stretch>
          </a:blipFill>
        </p:spPr>
      </p:sp>
      <p:sp>
        <p:nvSpPr>
          <p:cNvPr name="TextBox 14" id="14"/>
          <p:cNvSpPr txBox="true"/>
          <p:nvPr/>
        </p:nvSpPr>
        <p:spPr>
          <a:xfrm rot="0">
            <a:off x="17605900" y="46939"/>
            <a:ext cx="246906" cy="580390"/>
          </a:xfrm>
          <a:prstGeom prst="rect">
            <a:avLst/>
          </a:prstGeom>
        </p:spPr>
        <p:txBody>
          <a:bodyPr anchor="t" rtlCol="false" tIns="0" lIns="0" bIns="0" rIns="0">
            <a:spAutoFit/>
          </a:bodyPr>
          <a:lstStyle/>
          <a:p>
            <a:pPr algn="ctr">
              <a:lnSpc>
                <a:spcPts val="4759"/>
              </a:lnSpc>
            </a:pPr>
            <a:r>
              <a:rPr lang="en-US" sz="3399">
                <a:solidFill>
                  <a:srgbClr val="000000"/>
                </a:solidFill>
                <a:latin typeface="Open Sans"/>
                <a:ea typeface="Open Sans"/>
                <a:cs typeface="Open Sans"/>
                <a:sym typeface="Open Sans"/>
              </a:rPr>
              <a:t>1</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889727" y="1293495"/>
            <a:ext cx="6689700" cy="8631871"/>
          </a:xfrm>
          <a:custGeom>
            <a:avLst/>
            <a:gdLst/>
            <a:ahLst/>
            <a:cxnLst/>
            <a:rect r="r" b="b" t="t" l="l"/>
            <a:pathLst>
              <a:path h="8631871" w="6689700">
                <a:moveTo>
                  <a:pt x="0" y="0"/>
                </a:moveTo>
                <a:lnTo>
                  <a:pt x="6689700" y="0"/>
                </a:lnTo>
                <a:lnTo>
                  <a:pt x="6689700" y="8631871"/>
                </a:lnTo>
                <a:lnTo>
                  <a:pt x="0" y="8631871"/>
                </a:lnTo>
                <a:lnTo>
                  <a:pt x="0" y="0"/>
                </a:lnTo>
                <a:close/>
              </a:path>
            </a:pathLst>
          </a:custGeom>
          <a:blipFill>
            <a:blip r:embed="rId2"/>
            <a:stretch>
              <a:fillRect l="0" t="0" r="0" b="0"/>
            </a:stretch>
          </a:blipFill>
        </p:spPr>
      </p:sp>
      <p:sp>
        <p:nvSpPr>
          <p:cNvPr name="TextBox 3" id="3"/>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000000"/>
                </a:solidFill>
                <a:latin typeface="Poppins Bold"/>
                <a:ea typeface="Poppins Bold"/>
                <a:cs typeface="Poppins Bold"/>
                <a:sym typeface="Poppins Bold"/>
              </a:rPr>
              <a:t>LDE Thesis Lab - Groene Zorg</a:t>
            </a:r>
          </a:p>
        </p:txBody>
      </p:sp>
      <p:sp>
        <p:nvSpPr>
          <p:cNvPr name="TextBox 4" id="4"/>
          <p:cNvSpPr txBox="true"/>
          <p:nvPr/>
        </p:nvSpPr>
        <p:spPr>
          <a:xfrm rot="0">
            <a:off x="849887" y="1980739"/>
            <a:ext cx="8115300" cy="1183005"/>
          </a:xfrm>
          <a:prstGeom prst="rect">
            <a:avLst/>
          </a:prstGeom>
        </p:spPr>
        <p:txBody>
          <a:bodyPr anchor="t" rtlCol="false" tIns="0" lIns="0" bIns="0" rIns="0">
            <a:spAutoFit/>
          </a:bodyPr>
          <a:lstStyle/>
          <a:p>
            <a:pPr algn="l">
              <a:lnSpc>
                <a:spcPts val="7680"/>
              </a:lnSpc>
            </a:pPr>
            <a:r>
              <a:rPr lang="en-US" b="true" sz="9600" spc="-998">
                <a:solidFill>
                  <a:srgbClr val="492326"/>
                </a:solidFill>
                <a:latin typeface="Poppins Ultra-Bold"/>
                <a:ea typeface="Poppins Ultra-Bold"/>
                <a:cs typeface="Poppins Ultra-Bold"/>
                <a:sym typeface="Poppins Ultra-Bold"/>
              </a:rPr>
              <a:t>INTRODUCTIE</a:t>
            </a:r>
          </a:p>
        </p:txBody>
      </p:sp>
      <p:sp>
        <p:nvSpPr>
          <p:cNvPr name="TextBox 5" id="5"/>
          <p:cNvSpPr txBox="true"/>
          <p:nvPr/>
        </p:nvSpPr>
        <p:spPr>
          <a:xfrm rot="0">
            <a:off x="887987" y="6858376"/>
            <a:ext cx="8452831" cy="1332865"/>
          </a:xfrm>
          <a:prstGeom prst="rect">
            <a:avLst/>
          </a:prstGeom>
        </p:spPr>
        <p:txBody>
          <a:bodyPr anchor="t" rtlCol="false" tIns="0" lIns="0" bIns="0" rIns="0">
            <a:spAutoFit/>
          </a:bodyPr>
          <a:lstStyle/>
          <a:p>
            <a:pPr algn="just">
              <a:lnSpc>
                <a:spcPts val="2600"/>
              </a:lnSpc>
            </a:pPr>
            <a:r>
              <a:rPr lang="en-US" b="true" sz="2600" spc="-52">
                <a:solidFill>
                  <a:srgbClr val="492326"/>
                </a:solidFill>
                <a:latin typeface="Poppins Bold"/>
                <a:ea typeface="Poppins Bold"/>
                <a:cs typeface="Poppins Bold"/>
                <a:sym typeface="Poppins Bold"/>
              </a:rPr>
              <a:t>Medic</a:t>
            </a:r>
            <a:r>
              <a:rPr lang="en-US" b="true" sz="2600" spc="-52">
                <a:solidFill>
                  <a:srgbClr val="492326"/>
                </a:solidFill>
                <a:latin typeface="Poppins Bold"/>
                <a:ea typeface="Poppins Bold"/>
                <a:cs typeface="Poppins Bold"/>
                <a:sym typeface="Poppins Bold"/>
              </a:rPr>
              <a:t>atiebeoordeling: hoog potentieel, lage toepassing.</a:t>
            </a:r>
          </a:p>
          <a:p>
            <a:pPr algn="just">
              <a:lnSpc>
                <a:spcPts val="2600"/>
              </a:lnSpc>
            </a:pPr>
          </a:p>
          <a:p>
            <a:pPr algn="just">
              <a:lnSpc>
                <a:spcPts val="2600"/>
              </a:lnSpc>
            </a:pPr>
          </a:p>
        </p:txBody>
      </p:sp>
      <p:sp>
        <p:nvSpPr>
          <p:cNvPr name="TextBox 6" id="6"/>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000000"/>
                </a:solidFill>
                <a:latin typeface="Poppins"/>
                <a:ea typeface="Poppins"/>
                <a:cs typeface="Poppins"/>
                <a:sym typeface="Poppins"/>
              </a:rPr>
              <a:t>30 Juni</a:t>
            </a:r>
            <a:r>
              <a:rPr lang="en-US" sz="1599" spc="-31">
                <a:solidFill>
                  <a:srgbClr val="000000"/>
                </a:solidFill>
                <a:latin typeface="Poppins"/>
                <a:ea typeface="Poppins"/>
                <a:cs typeface="Poppins"/>
                <a:sym typeface="Poppins"/>
              </a:rPr>
              <a:t>, 2026</a:t>
            </a:r>
          </a:p>
        </p:txBody>
      </p:sp>
      <p:sp>
        <p:nvSpPr>
          <p:cNvPr name="TextBox 7" id="7"/>
          <p:cNvSpPr txBox="true"/>
          <p:nvPr/>
        </p:nvSpPr>
        <p:spPr>
          <a:xfrm rot="0">
            <a:off x="887987" y="3569048"/>
            <a:ext cx="9362235" cy="2304415"/>
          </a:xfrm>
          <a:prstGeom prst="rect">
            <a:avLst/>
          </a:prstGeom>
        </p:spPr>
        <p:txBody>
          <a:bodyPr anchor="t" rtlCol="false" tIns="0" lIns="0" bIns="0" rIns="0">
            <a:spAutoFit/>
          </a:bodyPr>
          <a:lstStyle/>
          <a:p>
            <a:pPr algn="l">
              <a:lnSpc>
                <a:spcPts val="2600"/>
              </a:lnSpc>
              <a:spcBef>
                <a:spcPct val="0"/>
              </a:spcBef>
            </a:pPr>
            <a:r>
              <a:rPr lang="en-US" sz="2600" spc="-52">
                <a:solidFill>
                  <a:srgbClr val="000000"/>
                </a:solidFill>
                <a:latin typeface="Poppins"/>
                <a:ea typeface="Poppins"/>
                <a:cs typeface="Poppins"/>
                <a:sym typeface="Poppins"/>
              </a:rPr>
              <a:t>Geneesmiddelen ≈ 2 megaton CO₂-uitstoot per jaar in Nederland </a:t>
            </a:r>
          </a:p>
          <a:p>
            <a:pPr algn="l">
              <a:lnSpc>
                <a:spcPts val="2600"/>
              </a:lnSpc>
              <a:spcBef>
                <a:spcPct val="0"/>
              </a:spcBef>
            </a:pPr>
            <a:r>
              <a:rPr lang="en-US" sz="2600" spc="-52">
                <a:solidFill>
                  <a:srgbClr val="000000"/>
                </a:solidFill>
                <a:latin typeface="Poppins"/>
                <a:ea typeface="Poppins"/>
                <a:cs typeface="Poppins"/>
                <a:sym typeface="Poppins"/>
              </a:rPr>
              <a:t>⟶ 1,5 miljoen personenauto’s per jaar.</a:t>
            </a:r>
          </a:p>
          <a:p>
            <a:pPr algn="l">
              <a:lnSpc>
                <a:spcPts val="2600"/>
              </a:lnSpc>
              <a:spcBef>
                <a:spcPct val="0"/>
              </a:spcBef>
            </a:pPr>
          </a:p>
          <a:p>
            <a:pPr algn="l">
              <a:lnSpc>
                <a:spcPts val="2600"/>
              </a:lnSpc>
              <a:spcBef>
                <a:spcPct val="0"/>
              </a:spcBef>
            </a:pPr>
            <a:r>
              <a:rPr lang="en-US" sz="2600" spc="-52">
                <a:solidFill>
                  <a:srgbClr val="000000"/>
                </a:solidFill>
                <a:latin typeface="Poppins"/>
                <a:ea typeface="Poppins"/>
                <a:cs typeface="Poppins"/>
                <a:sym typeface="Poppins"/>
              </a:rPr>
              <a:t>Met een verwachte stijging van het medicijngebruik van 37% in 2035 wordt het verminderen van medicatieverspilling steeds belangrijker.</a:t>
            </a:r>
          </a:p>
        </p:txBody>
      </p:sp>
      <p:sp>
        <p:nvSpPr>
          <p:cNvPr name="TextBox 8" id="8"/>
          <p:cNvSpPr txBox="true"/>
          <p:nvPr/>
        </p:nvSpPr>
        <p:spPr>
          <a:xfrm rot="0">
            <a:off x="887987" y="7931284"/>
            <a:ext cx="7536679" cy="685165"/>
          </a:xfrm>
          <a:prstGeom prst="rect">
            <a:avLst/>
          </a:prstGeom>
        </p:spPr>
        <p:txBody>
          <a:bodyPr anchor="t" rtlCol="false" tIns="0" lIns="0" bIns="0" rIns="0">
            <a:spAutoFit/>
          </a:bodyPr>
          <a:lstStyle/>
          <a:p>
            <a:pPr algn="l">
              <a:lnSpc>
                <a:spcPts val="2600"/>
              </a:lnSpc>
              <a:spcBef>
                <a:spcPct val="0"/>
              </a:spcBef>
            </a:pPr>
            <a:r>
              <a:rPr lang="en-US" sz="2600" spc="-52">
                <a:solidFill>
                  <a:srgbClr val="000000"/>
                </a:solidFill>
                <a:latin typeface="Poppins"/>
                <a:ea typeface="Poppins"/>
                <a:cs typeface="Poppins"/>
                <a:sym typeface="Poppins"/>
              </a:rPr>
              <a:t>83% van de in aanmerking komende patiënten heeft nooit een medicatiebeoordeling gehad.</a:t>
            </a:r>
          </a:p>
        </p:txBody>
      </p:sp>
      <p:sp>
        <p:nvSpPr>
          <p:cNvPr name="TextBox 9" id="9"/>
          <p:cNvSpPr txBox="true"/>
          <p:nvPr/>
        </p:nvSpPr>
        <p:spPr>
          <a:xfrm rot="0">
            <a:off x="887987" y="2946257"/>
            <a:ext cx="6301383" cy="368300"/>
          </a:xfrm>
          <a:prstGeom prst="rect">
            <a:avLst/>
          </a:prstGeom>
        </p:spPr>
        <p:txBody>
          <a:bodyPr anchor="t" rtlCol="false" tIns="0" lIns="0" bIns="0" rIns="0">
            <a:spAutoFit/>
          </a:bodyPr>
          <a:lstStyle/>
          <a:p>
            <a:pPr algn="ctr">
              <a:lnSpc>
                <a:spcPts val="2800"/>
              </a:lnSpc>
            </a:pPr>
            <a:r>
              <a:rPr lang="en-US" b="true" sz="2000">
                <a:solidFill>
                  <a:srgbClr val="492326"/>
                </a:solidFill>
                <a:latin typeface="Poppins Bold"/>
                <a:ea typeface="Poppins Bold"/>
                <a:cs typeface="Poppins Bold"/>
                <a:sym typeface="Poppins Bold"/>
              </a:rPr>
              <a:t>Waarom is de medicatiebeoordeling belangrijk?</a:t>
            </a:r>
          </a:p>
        </p:txBody>
      </p:sp>
      <p:sp>
        <p:nvSpPr>
          <p:cNvPr name="Freeform 10" id="10"/>
          <p:cNvSpPr/>
          <p:nvPr/>
        </p:nvSpPr>
        <p:spPr>
          <a:xfrm flipH="false" flipV="false" rot="0">
            <a:off x="13599142" y="0"/>
            <a:ext cx="4688858" cy="740943"/>
          </a:xfrm>
          <a:custGeom>
            <a:avLst/>
            <a:gdLst/>
            <a:ahLst/>
            <a:cxnLst/>
            <a:rect r="r" b="b" t="t" l="l"/>
            <a:pathLst>
              <a:path h="740943" w="4688858">
                <a:moveTo>
                  <a:pt x="0" y="0"/>
                </a:moveTo>
                <a:lnTo>
                  <a:pt x="4688858" y="0"/>
                </a:lnTo>
                <a:lnTo>
                  <a:pt x="4688858" y="740943"/>
                </a:lnTo>
                <a:lnTo>
                  <a:pt x="0" y="740943"/>
                </a:lnTo>
                <a:lnTo>
                  <a:pt x="0" y="0"/>
                </a:lnTo>
                <a:close/>
              </a:path>
            </a:pathLst>
          </a:custGeom>
          <a:blipFill>
            <a:blip r:embed="rId3"/>
            <a:stretch>
              <a:fillRect l="0" t="-122188" r="0" b="-410634"/>
            </a:stretch>
          </a:blipFill>
        </p:spPr>
      </p:sp>
      <p:sp>
        <p:nvSpPr>
          <p:cNvPr name="Freeform 11" id="11"/>
          <p:cNvSpPr/>
          <p:nvPr/>
        </p:nvSpPr>
        <p:spPr>
          <a:xfrm flipH="false" flipV="false" rot="0">
            <a:off x="14194239" y="0"/>
            <a:ext cx="4093761" cy="740943"/>
          </a:xfrm>
          <a:custGeom>
            <a:avLst/>
            <a:gdLst/>
            <a:ahLst/>
            <a:cxnLst/>
            <a:rect r="r" b="b" t="t" l="l"/>
            <a:pathLst>
              <a:path h="740943" w="4093761">
                <a:moveTo>
                  <a:pt x="0" y="0"/>
                </a:moveTo>
                <a:lnTo>
                  <a:pt x="4093761" y="0"/>
                </a:lnTo>
                <a:lnTo>
                  <a:pt x="4093761" y="740943"/>
                </a:lnTo>
                <a:lnTo>
                  <a:pt x="0" y="740943"/>
                </a:lnTo>
                <a:lnTo>
                  <a:pt x="0" y="0"/>
                </a:lnTo>
                <a:close/>
              </a:path>
            </a:pathLst>
          </a:custGeom>
          <a:blipFill>
            <a:blip r:embed="rId4"/>
            <a:stretch>
              <a:fillRect l="-14536" t="-122188" r="0" b="-410634"/>
            </a:stretch>
          </a:blipFill>
        </p:spPr>
      </p:sp>
      <p:sp>
        <p:nvSpPr>
          <p:cNvPr name="Freeform 12" id="12"/>
          <p:cNvSpPr/>
          <p:nvPr/>
        </p:nvSpPr>
        <p:spPr>
          <a:xfrm flipH="false" flipV="false" rot="0">
            <a:off x="14913892" y="0"/>
            <a:ext cx="3374108" cy="740943"/>
          </a:xfrm>
          <a:custGeom>
            <a:avLst/>
            <a:gdLst/>
            <a:ahLst/>
            <a:cxnLst/>
            <a:rect r="r" b="b" t="t" l="l"/>
            <a:pathLst>
              <a:path h="740943" w="3374108">
                <a:moveTo>
                  <a:pt x="0" y="0"/>
                </a:moveTo>
                <a:lnTo>
                  <a:pt x="3374108" y="0"/>
                </a:lnTo>
                <a:lnTo>
                  <a:pt x="3374108" y="740943"/>
                </a:lnTo>
                <a:lnTo>
                  <a:pt x="0" y="740943"/>
                </a:lnTo>
                <a:lnTo>
                  <a:pt x="0" y="0"/>
                </a:lnTo>
                <a:close/>
              </a:path>
            </a:pathLst>
          </a:custGeom>
          <a:blipFill>
            <a:blip r:embed="rId5"/>
            <a:stretch>
              <a:fillRect l="-38965" t="-122188" r="0" b="-410634"/>
            </a:stretch>
          </a:blipFill>
        </p:spPr>
      </p:sp>
      <p:sp>
        <p:nvSpPr>
          <p:cNvPr name="Freeform 13" id="13"/>
          <p:cNvSpPr/>
          <p:nvPr/>
        </p:nvSpPr>
        <p:spPr>
          <a:xfrm flipH="false" flipV="false" rot="0">
            <a:off x="15854976" y="0"/>
            <a:ext cx="2433024" cy="740943"/>
          </a:xfrm>
          <a:custGeom>
            <a:avLst/>
            <a:gdLst/>
            <a:ahLst/>
            <a:cxnLst/>
            <a:rect r="r" b="b" t="t" l="l"/>
            <a:pathLst>
              <a:path h="740943" w="2433024">
                <a:moveTo>
                  <a:pt x="0" y="0"/>
                </a:moveTo>
                <a:lnTo>
                  <a:pt x="2433024" y="0"/>
                </a:lnTo>
                <a:lnTo>
                  <a:pt x="2433024" y="740943"/>
                </a:lnTo>
                <a:lnTo>
                  <a:pt x="0" y="740943"/>
                </a:lnTo>
                <a:lnTo>
                  <a:pt x="0" y="0"/>
                </a:lnTo>
                <a:close/>
              </a:path>
            </a:pathLst>
          </a:custGeom>
          <a:blipFill>
            <a:blip r:embed="rId6"/>
            <a:stretch>
              <a:fillRect l="-92717" t="-122188" r="0" b="-410634"/>
            </a:stretch>
          </a:blipFill>
        </p:spPr>
      </p:sp>
      <p:sp>
        <p:nvSpPr>
          <p:cNvPr name="Freeform 14" id="14"/>
          <p:cNvSpPr/>
          <p:nvPr/>
        </p:nvSpPr>
        <p:spPr>
          <a:xfrm flipH="false" flipV="false" rot="0">
            <a:off x="16600946" y="0"/>
            <a:ext cx="1687054" cy="740943"/>
          </a:xfrm>
          <a:custGeom>
            <a:avLst/>
            <a:gdLst/>
            <a:ahLst/>
            <a:cxnLst/>
            <a:rect r="r" b="b" t="t" l="l"/>
            <a:pathLst>
              <a:path h="740943" w="1687054">
                <a:moveTo>
                  <a:pt x="0" y="0"/>
                </a:moveTo>
                <a:lnTo>
                  <a:pt x="1687054" y="0"/>
                </a:lnTo>
                <a:lnTo>
                  <a:pt x="1687054" y="740943"/>
                </a:lnTo>
                <a:lnTo>
                  <a:pt x="0" y="740943"/>
                </a:lnTo>
                <a:lnTo>
                  <a:pt x="0" y="0"/>
                </a:lnTo>
                <a:close/>
              </a:path>
            </a:pathLst>
          </a:custGeom>
          <a:blipFill>
            <a:blip r:embed="rId7"/>
            <a:stretch>
              <a:fillRect l="-177931" t="-122188" r="0" b="-410634"/>
            </a:stretch>
          </a:blipFill>
        </p:spPr>
      </p:sp>
      <p:sp>
        <p:nvSpPr>
          <p:cNvPr name="TextBox 15" id="15"/>
          <p:cNvSpPr txBox="true"/>
          <p:nvPr/>
        </p:nvSpPr>
        <p:spPr>
          <a:xfrm rot="0">
            <a:off x="17605900" y="46939"/>
            <a:ext cx="246906" cy="580390"/>
          </a:xfrm>
          <a:prstGeom prst="rect">
            <a:avLst/>
          </a:prstGeom>
        </p:spPr>
        <p:txBody>
          <a:bodyPr anchor="t" rtlCol="false" tIns="0" lIns="0" bIns="0" rIns="0">
            <a:spAutoFit/>
          </a:bodyPr>
          <a:lstStyle/>
          <a:p>
            <a:pPr algn="ctr">
              <a:lnSpc>
                <a:spcPts val="4759"/>
              </a:lnSpc>
            </a:pPr>
            <a:r>
              <a:rPr lang="en-US" sz="3399">
                <a:solidFill>
                  <a:srgbClr val="000000"/>
                </a:solidFill>
                <a:latin typeface="Open Sans"/>
                <a:ea typeface="Open Sans"/>
                <a:cs typeface="Open Sans"/>
                <a:sym typeface="Open Sans"/>
              </a:rPr>
              <a:t>2</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BA657"/>
        </a:solidFill>
      </p:bgPr>
    </p:bg>
    <p:spTree>
      <p:nvGrpSpPr>
        <p:cNvPr id="1" name=""/>
        <p:cNvGrpSpPr/>
        <p:nvPr/>
      </p:nvGrpSpPr>
      <p:grpSpPr>
        <a:xfrm>
          <a:off x="0" y="0"/>
          <a:ext cx="0" cy="0"/>
          <a:chOff x="0" y="0"/>
          <a:chExt cx="0" cy="0"/>
        </a:xfrm>
      </p:grpSpPr>
      <p:grpSp>
        <p:nvGrpSpPr>
          <p:cNvPr name="Group 2" id="2"/>
          <p:cNvGrpSpPr/>
          <p:nvPr/>
        </p:nvGrpSpPr>
        <p:grpSpPr>
          <a:xfrm rot="0">
            <a:off x="7504516" y="-821931"/>
            <a:ext cx="11358145" cy="11108931"/>
            <a:chOff x="0" y="0"/>
            <a:chExt cx="920826" cy="900622"/>
          </a:xfrm>
        </p:grpSpPr>
        <p:sp>
          <p:nvSpPr>
            <p:cNvPr name="Freeform 3" id="3"/>
            <p:cNvSpPr/>
            <p:nvPr/>
          </p:nvSpPr>
          <p:spPr>
            <a:xfrm flipH="false" flipV="false" rot="0">
              <a:off x="0" y="0"/>
              <a:ext cx="920826" cy="900622"/>
            </a:xfrm>
            <a:custGeom>
              <a:avLst/>
              <a:gdLst/>
              <a:ahLst/>
              <a:cxnLst/>
              <a:rect r="r" b="b" t="t" l="l"/>
              <a:pathLst>
                <a:path h="900622" w="920826">
                  <a:moveTo>
                    <a:pt x="0" y="0"/>
                  </a:moveTo>
                  <a:lnTo>
                    <a:pt x="920826" y="0"/>
                  </a:lnTo>
                  <a:lnTo>
                    <a:pt x="920826" y="900622"/>
                  </a:lnTo>
                  <a:lnTo>
                    <a:pt x="0" y="900622"/>
                  </a:lnTo>
                  <a:close/>
                </a:path>
              </a:pathLst>
            </a:custGeom>
            <a:blipFill>
              <a:blip r:embed="rId2"/>
              <a:stretch>
                <a:fillRect l="-15756" t="-2372" r="-17744" b="0"/>
              </a:stretch>
            </a:blipFill>
          </p:spPr>
        </p:sp>
      </p:grpSp>
      <p:sp>
        <p:nvSpPr>
          <p:cNvPr name="TextBox 4" id="4"/>
          <p:cNvSpPr txBox="true"/>
          <p:nvPr/>
        </p:nvSpPr>
        <p:spPr>
          <a:xfrm rot="0">
            <a:off x="1702574" y="2141865"/>
            <a:ext cx="5801941" cy="1183005"/>
          </a:xfrm>
          <a:prstGeom prst="rect">
            <a:avLst/>
          </a:prstGeom>
        </p:spPr>
        <p:txBody>
          <a:bodyPr anchor="t" rtlCol="false" tIns="0" lIns="0" bIns="0" rIns="0">
            <a:spAutoFit/>
          </a:bodyPr>
          <a:lstStyle/>
          <a:p>
            <a:pPr algn="l">
              <a:lnSpc>
                <a:spcPts val="7680"/>
              </a:lnSpc>
            </a:pPr>
            <a:r>
              <a:rPr lang="en-US" b="true" sz="9600" spc="-998">
                <a:solidFill>
                  <a:srgbClr val="FFFFFF"/>
                </a:solidFill>
                <a:latin typeface="Poppins Ultra-Bold"/>
                <a:ea typeface="Poppins Ultra-Bold"/>
                <a:cs typeface="Poppins Ultra-Bold"/>
                <a:sym typeface="Poppins Ultra-Bold"/>
              </a:rPr>
              <a:t>INHOUD</a:t>
            </a:r>
          </a:p>
        </p:txBody>
      </p:sp>
      <p:sp>
        <p:nvSpPr>
          <p:cNvPr name="TextBox 5" id="5"/>
          <p:cNvSpPr txBox="true"/>
          <p:nvPr/>
        </p:nvSpPr>
        <p:spPr>
          <a:xfrm rot="0">
            <a:off x="1543050" y="3780260"/>
            <a:ext cx="3780992" cy="440055"/>
          </a:xfrm>
          <a:prstGeom prst="rect">
            <a:avLst/>
          </a:prstGeom>
        </p:spPr>
        <p:txBody>
          <a:bodyPr anchor="t" rtlCol="false" tIns="0" lIns="0" bIns="0" rIns="0">
            <a:spAutoFit/>
          </a:bodyPr>
          <a:lstStyle/>
          <a:p>
            <a:pPr algn="l" marL="777240" indent="-388620" lvl="1">
              <a:lnSpc>
                <a:spcPts val="2880"/>
              </a:lnSpc>
              <a:buFont typeface="Arial"/>
              <a:buChar char="•"/>
            </a:pPr>
            <a:r>
              <a:rPr lang="en-US" b="true" sz="3600" spc="-72">
                <a:solidFill>
                  <a:srgbClr val="FFFFFF"/>
                </a:solidFill>
                <a:latin typeface="Poppins Ultra-Bold"/>
                <a:ea typeface="Poppins Ultra-Bold"/>
                <a:cs typeface="Poppins Ultra-Bold"/>
                <a:sym typeface="Poppins Ultra-Bold"/>
              </a:rPr>
              <a:t>INTRODUCTIE</a:t>
            </a:r>
          </a:p>
        </p:txBody>
      </p:sp>
      <p:sp>
        <p:nvSpPr>
          <p:cNvPr name="TextBox 6" id="6"/>
          <p:cNvSpPr txBox="true"/>
          <p:nvPr/>
        </p:nvSpPr>
        <p:spPr>
          <a:xfrm rot="0">
            <a:off x="1543050" y="5039550"/>
            <a:ext cx="2542104" cy="440055"/>
          </a:xfrm>
          <a:prstGeom prst="rect">
            <a:avLst/>
          </a:prstGeom>
        </p:spPr>
        <p:txBody>
          <a:bodyPr anchor="t" rtlCol="false" tIns="0" lIns="0" bIns="0" rIns="0">
            <a:spAutoFit/>
          </a:bodyPr>
          <a:lstStyle/>
          <a:p>
            <a:pPr algn="l" marL="777240" indent="-388620" lvl="1">
              <a:lnSpc>
                <a:spcPts val="2880"/>
              </a:lnSpc>
              <a:buFont typeface="Arial"/>
              <a:buChar char="•"/>
            </a:pPr>
            <a:r>
              <a:rPr lang="en-US" b="true" sz="3600" spc="-72">
                <a:solidFill>
                  <a:srgbClr val="FFFFFF"/>
                </a:solidFill>
                <a:latin typeface="Poppins Ultra-Bold"/>
                <a:ea typeface="Poppins Ultra-Bold"/>
                <a:cs typeface="Poppins Ultra-Bold"/>
                <a:sym typeface="Poppins Ultra-Bold"/>
              </a:rPr>
              <a:t>LOULOU</a:t>
            </a:r>
          </a:p>
        </p:txBody>
      </p:sp>
      <p:sp>
        <p:nvSpPr>
          <p:cNvPr name="TextBox 7" id="7"/>
          <p:cNvSpPr txBox="true"/>
          <p:nvPr/>
        </p:nvSpPr>
        <p:spPr>
          <a:xfrm rot="0">
            <a:off x="1543050" y="6299750"/>
            <a:ext cx="2554843" cy="440055"/>
          </a:xfrm>
          <a:prstGeom prst="rect">
            <a:avLst/>
          </a:prstGeom>
        </p:spPr>
        <p:txBody>
          <a:bodyPr anchor="t" rtlCol="false" tIns="0" lIns="0" bIns="0" rIns="0">
            <a:spAutoFit/>
          </a:bodyPr>
          <a:lstStyle/>
          <a:p>
            <a:pPr algn="l" marL="777240" indent="-388620" lvl="1">
              <a:lnSpc>
                <a:spcPts val="2880"/>
              </a:lnSpc>
              <a:buFont typeface="Arial"/>
              <a:buChar char="•"/>
            </a:pPr>
            <a:r>
              <a:rPr lang="en-US" b="true" sz="3600" spc="-72">
                <a:solidFill>
                  <a:srgbClr val="FFFFFF"/>
                </a:solidFill>
                <a:latin typeface="Poppins Ultra-Bold"/>
                <a:ea typeface="Poppins Ultra-Bold"/>
                <a:cs typeface="Poppins Ultra-Bold"/>
                <a:sym typeface="Poppins Ultra-Bold"/>
              </a:rPr>
              <a:t>MARIJN</a:t>
            </a:r>
          </a:p>
        </p:txBody>
      </p:sp>
      <p:sp>
        <p:nvSpPr>
          <p:cNvPr name="TextBox 8" id="8"/>
          <p:cNvSpPr txBox="true"/>
          <p:nvPr/>
        </p:nvSpPr>
        <p:spPr>
          <a:xfrm rot="0">
            <a:off x="1543050" y="8188600"/>
            <a:ext cx="3476625" cy="440055"/>
          </a:xfrm>
          <a:prstGeom prst="rect">
            <a:avLst/>
          </a:prstGeom>
        </p:spPr>
        <p:txBody>
          <a:bodyPr anchor="t" rtlCol="false" tIns="0" lIns="0" bIns="0" rIns="0">
            <a:spAutoFit/>
          </a:bodyPr>
          <a:lstStyle/>
          <a:p>
            <a:pPr algn="l" marL="777240" indent="-388620" lvl="1">
              <a:lnSpc>
                <a:spcPts val="2880"/>
              </a:lnSpc>
              <a:buFont typeface="Arial"/>
              <a:buChar char="•"/>
            </a:pPr>
            <a:r>
              <a:rPr lang="en-US" b="true" sz="3600" spc="-72">
                <a:solidFill>
                  <a:srgbClr val="FFFFFF"/>
                </a:solidFill>
                <a:latin typeface="Poppins Ultra-Bold"/>
                <a:ea typeface="Poppins Ultra-Bold"/>
                <a:cs typeface="Poppins Ultra-Bold"/>
                <a:sym typeface="Poppins Ultra-Bold"/>
              </a:rPr>
              <a:t>CATHELIJNE</a:t>
            </a:r>
          </a:p>
        </p:txBody>
      </p:sp>
      <p:sp>
        <p:nvSpPr>
          <p:cNvPr name="TextBox 9" id="9"/>
          <p:cNvSpPr txBox="true"/>
          <p:nvPr/>
        </p:nvSpPr>
        <p:spPr>
          <a:xfrm rot="0">
            <a:off x="1543050" y="4409905"/>
            <a:ext cx="2035969" cy="440055"/>
          </a:xfrm>
          <a:prstGeom prst="rect">
            <a:avLst/>
          </a:prstGeom>
        </p:spPr>
        <p:txBody>
          <a:bodyPr anchor="t" rtlCol="false" tIns="0" lIns="0" bIns="0" rIns="0">
            <a:spAutoFit/>
          </a:bodyPr>
          <a:lstStyle/>
          <a:p>
            <a:pPr algn="l" marL="777240" indent="-388620" lvl="1">
              <a:lnSpc>
                <a:spcPts val="2880"/>
              </a:lnSpc>
              <a:buFont typeface="Arial"/>
              <a:buChar char="•"/>
            </a:pPr>
            <a:r>
              <a:rPr lang="en-US" b="true" sz="3600" spc="-72">
                <a:solidFill>
                  <a:srgbClr val="FFFFFF"/>
                </a:solidFill>
                <a:latin typeface="Poppins Ultra-Bold"/>
                <a:ea typeface="Poppins Ultra-Bold"/>
                <a:cs typeface="Poppins Ultra-Bold"/>
                <a:sym typeface="Poppins Ultra-Bold"/>
              </a:rPr>
              <a:t>ANNE</a:t>
            </a:r>
          </a:p>
        </p:txBody>
      </p:sp>
      <p:sp>
        <p:nvSpPr>
          <p:cNvPr name="TextBox 10" id="10"/>
          <p:cNvSpPr txBox="true"/>
          <p:nvPr/>
        </p:nvSpPr>
        <p:spPr>
          <a:xfrm rot="0">
            <a:off x="1543050" y="5669195"/>
            <a:ext cx="2434233" cy="440055"/>
          </a:xfrm>
          <a:prstGeom prst="rect">
            <a:avLst/>
          </a:prstGeom>
        </p:spPr>
        <p:txBody>
          <a:bodyPr anchor="t" rtlCol="false" tIns="0" lIns="0" bIns="0" rIns="0">
            <a:spAutoFit/>
          </a:bodyPr>
          <a:lstStyle/>
          <a:p>
            <a:pPr algn="l" marL="777240" indent="-388620" lvl="1">
              <a:lnSpc>
                <a:spcPts val="2880"/>
              </a:lnSpc>
              <a:buFont typeface="Arial"/>
              <a:buChar char="•"/>
            </a:pPr>
            <a:r>
              <a:rPr lang="en-US" b="true" sz="3600" spc="-72">
                <a:solidFill>
                  <a:srgbClr val="FFFFFF"/>
                </a:solidFill>
                <a:latin typeface="Poppins Ultra-Bold"/>
                <a:ea typeface="Poppins Ultra-Bold"/>
                <a:cs typeface="Poppins Ultra-Bold"/>
                <a:sym typeface="Poppins Ultra-Bold"/>
              </a:rPr>
              <a:t>TIJMEN</a:t>
            </a:r>
          </a:p>
        </p:txBody>
      </p:sp>
      <p:sp>
        <p:nvSpPr>
          <p:cNvPr name="TextBox 11" id="11"/>
          <p:cNvSpPr txBox="true"/>
          <p:nvPr/>
        </p:nvSpPr>
        <p:spPr>
          <a:xfrm rot="0">
            <a:off x="1543050" y="6929395"/>
            <a:ext cx="2791778" cy="440055"/>
          </a:xfrm>
          <a:prstGeom prst="rect">
            <a:avLst/>
          </a:prstGeom>
        </p:spPr>
        <p:txBody>
          <a:bodyPr anchor="t" rtlCol="false" tIns="0" lIns="0" bIns="0" rIns="0">
            <a:spAutoFit/>
          </a:bodyPr>
          <a:lstStyle/>
          <a:p>
            <a:pPr algn="l" marL="777240" indent="-388620" lvl="1">
              <a:lnSpc>
                <a:spcPts val="2880"/>
              </a:lnSpc>
              <a:buFont typeface="Arial"/>
              <a:buChar char="•"/>
            </a:pPr>
            <a:r>
              <a:rPr lang="en-US" b="true" sz="3600" spc="-72">
                <a:solidFill>
                  <a:srgbClr val="FFFFFF"/>
                </a:solidFill>
                <a:latin typeface="Poppins Ultra-Bold"/>
                <a:ea typeface="Poppins Ultra-Bold"/>
                <a:cs typeface="Poppins Ultra-Bold"/>
                <a:sym typeface="Poppins Ultra-Bold"/>
              </a:rPr>
              <a:t>HANNAH</a:t>
            </a:r>
          </a:p>
        </p:txBody>
      </p:sp>
      <p:sp>
        <p:nvSpPr>
          <p:cNvPr name="TextBox 12" id="12"/>
          <p:cNvSpPr txBox="true"/>
          <p:nvPr/>
        </p:nvSpPr>
        <p:spPr>
          <a:xfrm rot="0">
            <a:off x="1543050" y="8818245"/>
            <a:ext cx="3430786" cy="440055"/>
          </a:xfrm>
          <a:prstGeom prst="rect">
            <a:avLst/>
          </a:prstGeom>
        </p:spPr>
        <p:txBody>
          <a:bodyPr anchor="t" rtlCol="false" tIns="0" lIns="0" bIns="0" rIns="0">
            <a:spAutoFit/>
          </a:bodyPr>
          <a:lstStyle/>
          <a:p>
            <a:pPr algn="l" marL="777240" indent="-388620" lvl="1">
              <a:lnSpc>
                <a:spcPts val="2880"/>
              </a:lnSpc>
              <a:buFont typeface="Arial"/>
              <a:buChar char="•"/>
            </a:pPr>
            <a:r>
              <a:rPr lang="en-US" b="true" sz="3600" spc="-72">
                <a:solidFill>
                  <a:srgbClr val="FFFFFF"/>
                </a:solidFill>
                <a:latin typeface="Poppins Ultra-Bold"/>
                <a:ea typeface="Poppins Ultra-Bold"/>
                <a:cs typeface="Poppins Ultra-Bold"/>
                <a:sym typeface="Poppins Ultra-Bold"/>
              </a:rPr>
              <a:t>THANK YOU</a:t>
            </a:r>
          </a:p>
        </p:txBody>
      </p:sp>
      <p:sp>
        <p:nvSpPr>
          <p:cNvPr name="TextBox 13" id="13"/>
          <p:cNvSpPr txBox="true"/>
          <p:nvPr/>
        </p:nvSpPr>
        <p:spPr>
          <a:xfrm rot="0">
            <a:off x="1543050" y="7559950"/>
            <a:ext cx="2277785" cy="440055"/>
          </a:xfrm>
          <a:prstGeom prst="rect">
            <a:avLst/>
          </a:prstGeom>
        </p:spPr>
        <p:txBody>
          <a:bodyPr anchor="t" rtlCol="false" tIns="0" lIns="0" bIns="0" rIns="0">
            <a:spAutoFit/>
          </a:bodyPr>
          <a:lstStyle/>
          <a:p>
            <a:pPr algn="l" marL="777240" indent="-388620" lvl="1">
              <a:lnSpc>
                <a:spcPts val="2880"/>
              </a:lnSpc>
              <a:buFont typeface="Arial"/>
              <a:buChar char="•"/>
            </a:pPr>
            <a:r>
              <a:rPr lang="en-US" b="true" sz="3600" spc="-72">
                <a:solidFill>
                  <a:srgbClr val="FFFFFF"/>
                </a:solidFill>
                <a:latin typeface="Poppins Ultra-Bold"/>
                <a:ea typeface="Poppins Ultra-Bold"/>
                <a:cs typeface="Poppins Ultra-Bold"/>
                <a:sym typeface="Poppins Ultra-Bold"/>
              </a:rPr>
              <a:t>JOOST</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000000"/>
                </a:solidFill>
                <a:latin typeface="Poppins Bold"/>
                <a:ea typeface="Poppins Bold"/>
                <a:cs typeface="Poppins Bold"/>
                <a:sym typeface="Poppins Bold"/>
              </a:rPr>
              <a:t>LDE Thesis Lab - Groene Zorg</a:t>
            </a:r>
          </a:p>
        </p:txBody>
      </p:sp>
      <p:sp>
        <p:nvSpPr>
          <p:cNvPr name="TextBox 3" id="3"/>
          <p:cNvSpPr txBox="true"/>
          <p:nvPr/>
        </p:nvSpPr>
        <p:spPr>
          <a:xfrm rot="0">
            <a:off x="849887" y="1980739"/>
            <a:ext cx="8115300" cy="1183005"/>
          </a:xfrm>
          <a:prstGeom prst="rect">
            <a:avLst/>
          </a:prstGeom>
        </p:spPr>
        <p:txBody>
          <a:bodyPr anchor="t" rtlCol="false" tIns="0" lIns="0" bIns="0" rIns="0">
            <a:spAutoFit/>
          </a:bodyPr>
          <a:lstStyle/>
          <a:p>
            <a:pPr algn="l">
              <a:lnSpc>
                <a:spcPts val="7680"/>
              </a:lnSpc>
            </a:pPr>
            <a:r>
              <a:rPr lang="en-US" b="true" sz="9600" spc="-998">
                <a:solidFill>
                  <a:srgbClr val="492326"/>
                </a:solidFill>
                <a:latin typeface="Poppins Ultra-Bold"/>
                <a:ea typeface="Poppins Ultra-Bold"/>
                <a:cs typeface="Poppins Ultra-Bold"/>
                <a:sym typeface="Poppins Ultra-Bold"/>
              </a:rPr>
              <a:t>METHODE</a:t>
            </a:r>
          </a:p>
        </p:txBody>
      </p:sp>
      <p:sp>
        <p:nvSpPr>
          <p:cNvPr name="TextBox 4" id="4"/>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000000"/>
                </a:solidFill>
                <a:latin typeface="Poppins"/>
                <a:ea typeface="Poppins"/>
                <a:cs typeface="Poppins"/>
                <a:sym typeface="Poppins"/>
              </a:rPr>
              <a:t>30 Juni</a:t>
            </a:r>
            <a:r>
              <a:rPr lang="en-US" sz="1599" spc="-31">
                <a:solidFill>
                  <a:srgbClr val="000000"/>
                </a:solidFill>
                <a:latin typeface="Poppins"/>
                <a:ea typeface="Poppins"/>
                <a:cs typeface="Poppins"/>
                <a:sym typeface="Poppins"/>
              </a:rPr>
              <a:t>, 2026</a:t>
            </a:r>
          </a:p>
        </p:txBody>
      </p:sp>
      <p:sp>
        <p:nvSpPr>
          <p:cNvPr name="TextBox 5" id="5"/>
          <p:cNvSpPr txBox="true"/>
          <p:nvPr/>
        </p:nvSpPr>
        <p:spPr>
          <a:xfrm rot="0">
            <a:off x="7709253" y="2072814"/>
            <a:ext cx="9362235" cy="361315"/>
          </a:xfrm>
          <a:prstGeom prst="rect">
            <a:avLst/>
          </a:prstGeom>
        </p:spPr>
        <p:txBody>
          <a:bodyPr anchor="t" rtlCol="false" tIns="0" lIns="0" bIns="0" rIns="0">
            <a:spAutoFit/>
          </a:bodyPr>
          <a:lstStyle/>
          <a:p>
            <a:pPr algn="l">
              <a:lnSpc>
                <a:spcPts val="2600"/>
              </a:lnSpc>
              <a:spcBef>
                <a:spcPct val="0"/>
              </a:spcBef>
            </a:pPr>
            <a:r>
              <a:rPr lang="en-US" sz="2600" spc="-52">
                <a:solidFill>
                  <a:srgbClr val="000000"/>
                </a:solidFill>
                <a:latin typeface="Poppins"/>
                <a:ea typeface="Poppins"/>
                <a:cs typeface="Poppins"/>
                <a:sym typeface="Poppins"/>
              </a:rPr>
              <a:t>Design study:</a:t>
            </a:r>
          </a:p>
        </p:txBody>
      </p:sp>
      <p:sp>
        <p:nvSpPr>
          <p:cNvPr name="TextBox 6" id="6"/>
          <p:cNvSpPr txBox="true"/>
          <p:nvPr/>
        </p:nvSpPr>
        <p:spPr>
          <a:xfrm rot="0">
            <a:off x="849887" y="2946257"/>
            <a:ext cx="6182003" cy="720725"/>
          </a:xfrm>
          <a:prstGeom prst="rect">
            <a:avLst/>
          </a:prstGeom>
        </p:spPr>
        <p:txBody>
          <a:bodyPr anchor="t" rtlCol="false" tIns="0" lIns="0" bIns="0" rIns="0">
            <a:spAutoFit/>
          </a:bodyPr>
          <a:lstStyle/>
          <a:p>
            <a:pPr algn="l">
              <a:lnSpc>
                <a:spcPts val="2800"/>
              </a:lnSpc>
            </a:pPr>
            <a:r>
              <a:rPr lang="en-US" sz="2000" b="true">
                <a:solidFill>
                  <a:srgbClr val="000000"/>
                </a:solidFill>
                <a:latin typeface="Poppins Bold"/>
                <a:ea typeface="Poppins Bold"/>
                <a:cs typeface="Poppins Bold"/>
                <a:sym typeface="Poppins Bold"/>
              </a:rPr>
              <a:t>Hoe heb ik de medicatiebeoordeling verder onderzocht?</a:t>
            </a:r>
          </a:p>
        </p:txBody>
      </p:sp>
      <p:sp>
        <p:nvSpPr>
          <p:cNvPr name="Freeform 7" id="7"/>
          <p:cNvSpPr/>
          <p:nvPr/>
        </p:nvSpPr>
        <p:spPr>
          <a:xfrm flipH="false" flipV="false" rot="0">
            <a:off x="13599142" y="0"/>
            <a:ext cx="4688858" cy="740943"/>
          </a:xfrm>
          <a:custGeom>
            <a:avLst/>
            <a:gdLst/>
            <a:ahLst/>
            <a:cxnLst/>
            <a:rect r="r" b="b" t="t" l="l"/>
            <a:pathLst>
              <a:path h="740943" w="4688858">
                <a:moveTo>
                  <a:pt x="0" y="0"/>
                </a:moveTo>
                <a:lnTo>
                  <a:pt x="4688858" y="0"/>
                </a:lnTo>
                <a:lnTo>
                  <a:pt x="4688858" y="740943"/>
                </a:lnTo>
                <a:lnTo>
                  <a:pt x="0" y="740943"/>
                </a:lnTo>
                <a:lnTo>
                  <a:pt x="0" y="0"/>
                </a:lnTo>
                <a:close/>
              </a:path>
            </a:pathLst>
          </a:custGeom>
          <a:blipFill>
            <a:blip r:embed="rId2"/>
            <a:stretch>
              <a:fillRect l="0" t="-122188" r="0" b="-410634"/>
            </a:stretch>
          </a:blipFill>
        </p:spPr>
      </p:sp>
      <p:sp>
        <p:nvSpPr>
          <p:cNvPr name="Freeform 8" id="8"/>
          <p:cNvSpPr/>
          <p:nvPr/>
        </p:nvSpPr>
        <p:spPr>
          <a:xfrm flipH="false" flipV="false" rot="0">
            <a:off x="14194239" y="0"/>
            <a:ext cx="4093761" cy="740943"/>
          </a:xfrm>
          <a:custGeom>
            <a:avLst/>
            <a:gdLst/>
            <a:ahLst/>
            <a:cxnLst/>
            <a:rect r="r" b="b" t="t" l="l"/>
            <a:pathLst>
              <a:path h="740943" w="4093761">
                <a:moveTo>
                  <a:pt x="0" y="0"/>
                </a:moveTo>
                <a:lnTo>
                  <a:pt x="4093761" y="0"/>
                </a:lnTo>
                <a:lnTo>
                  <a:pt x="4093761" y="740943"/>
                </a:lnTo>
                <a:lnTo>
                  <a:pt x="0" y="740943"/>
                </a:lnTo>
                <a:lnTo>
                  <a:pt x="0" y="0"/>
                </a:lnTo>
                <a:close/>
              </a:path>
            </a:pathLst>
          </a:custGeom>
          <a:blipFill>
            <a:blip r:embed="rId3"/>
            <a:stretch>
              <a:fillRect l="-14536" t="-122188" r="0" b="-410634"/>
            </a:stretch>
          </a:blipFill>
        </p:spPr>
      </p:sp>
      <p:sp>
        <p:nvSpPr>
          <p:cNvPr name="Freeform 9" id="9"/>
          <p:cNvSpPr/>
          <p:nvPr/>
        </p:nvSpPr>
        <p:spPr>
          <a:xfrm flipH="false" flipV="false" rot="0">
            <a:off x="14913892" y="0"/>
            <a:ext cx="3374108" cy="740943"/>
          </a:xfrm>
          <a:custGeom>
            <a:avLst/>
            <a:gdLst/>
            <a:ahLst/>
            <a:cxnLst/>
            <a:rect r="r" b="b" t="t" l="l"/>
            <a:pathLst>
              <a:path h="740943" w="3374108">
                <a:moveTo>
                  <a:pt x="0" y="0"/>
                </a:moveTo>
                <a:lnTo>
                  <a:pt x="3374108" y="0"/>
                </a:lnTo>
                <a:lnTo>
                  <a:pt x="3374108" y="740943"/>
                </a:lnTo>
                <a:lnTo>
                  <a:pt x="0" y="740943"/>
                </a:lnTo>
                <a:lnTo>
                  <a:pt x="0" y="0"/>
                </a:lnTo>
                <a:close/>
              </a:path>
            </a:pathLst>
          </a:custGeom>
          <a:blipFill>
            <a:blip r:embed="rId4"/>
            <a:stretch>
              <a:fillRect l="-38965" t="-122188" r="0" b="-410634"/>
            </a:stretch>
          </a:blipFill>
        </p:spPr>
      </p:sp>
      <p:sp>
        <p:nvSpPr>
          <p:cNvPr name="Freeform 10" id="10"/>
          <p:cNvSpPr/>
          <p:nvPr/>
        </p:nvSpPr>
        <p:spPr>
          <a:xfrm flipH="false" flipV="false" rot="0">
            <a:off x="15854976" y="0"/>
            <a:ext cx="2433024" cy="740943"/>
          </a:xfrm>
          <a:custGeom>
            <a:avLst/>
            <a:gdLst/>
            <a:ahLst/>
            <a:cxnLst/>
            <a:rect r="r" b="b" t="t" l="l"/>
            <a:pathLst>
              <a:path h="740943" w="2433024">
                <a:moveTo>
                  <a:pt x="0" y="0"/>
                </a:moveTo>
                <a:lnTo>
                  <a:pt x="2433024" y="0"/>
                </a:lnTo>
                <a:lnTo>
                  <a:pt x="2433024" y="740943"/>
                </a:lnTo>
                <a:lnTo>
                  <a:pt x="0" y="740943"/>
                </a:lnTo>
                <a:lnTo>
                  <a:pt x="0" y="0"/>
                </a:lnTo>
                <a:close/>
              </a:path>
            </a:pathLst>
          </a:custGeom>
          <a:blipFill>
            <a:blip r:embed="rId5"/>
            <a:stretch>
              <a:fillRect l="-92717" t="-122188" r="0" b="-410634"/>
            </a:stretch>
          </a:blipFill>
        </p:spPr>
      </p:sp>
      <p:sp>
        <p:nvSpPr>
          <p:cNvPr name="Freeform 11" id="11"/>
          <p:cNvSpPr/>
          <p:nvPr/>
        </p:nvSpPr>
        <p:spPr>
          <a:xfrm flipH="false" flipV="false" rot="0">
            <a:off x="16600946" y="0"/>
            <a:ext cx="1687054" cy="740943"/>
          </a:xfrm>
          <a:custGeom>
            <a:avLst/>
            <a:gdLst/>
            <a:ahLst/>
            <a:cxnLst/>
            <a:rect r="r" b="b" t="t" l="l"/>
            <a:pathLst>
              <a:path h="740943" w="1687054">
                <a:moveTo>
                  <a:pt x="0" y="0"/>
                </a:moveTo>
                <a:lnTo>
                  <a:pt x="1687054" y="0"/>
                </a:lnTo>
                <a:lnTo>
                  <a:pt x="1687054" y="740943"/>
                </a:lnTo>
                <a:lnTo>
                  <a:pt x="0" y="740943"/>
                </a:lnTo>
                <a:lnTo>
                  <a:pt x="0" y="0"/>
                </a:lnTo>
                <a:close/>
              </a:path>
            </a:pathLst>
          </a:custGeom>
          <a:blipFill>
            <a:blip r:embed="rId6"/>
            <a:stretch>
              <a:fillRect l="-177931" t="-122188" r="0" b="-410634"/>
            </a:stretch>
          </a:blipFill>
        </p:spPr>
      </p:sp>
      <p:sp>
        <p:nvSpPr>
          <p:cNvPr name="TextBox 12" id="12"/>
          <p:cNvSpPr txBox="true"/>
          <p:nvPr/>
        </p:nvSpPr>
        <p:spPr>
          <a:xfrm rot="0">
            <a:off x="17605900" y="46939"/>
            <a:ext cx="246906" cy="580390"/>
          </a:xfrm>
          <a:prstGeom prst="rect">
            <a:avLst/>
          </a:prstGeom>
        </p:spPr>
        <p:txBody>
          <a:bodyPr anchor="t" rtlCol="false" tIns="0" lIns="0" bIns="0" rIns="0">
            <a:spAutoFit/>
          </a:bodyPr>
          <a:lstStyle/>
          <a:p>
            <a:pPr algn="ctr">
              <a:lnSpc>
                <a:spcPts val="4759"/>
              </a:lnSpc>
            </a:pPr>
            <a:r>
              <a:rPr lang="en-US" sz="3399">
                <a:solidFill>
                  <a:srgbClr val="000000"/>
                </a:solidFill>
                <a:latin typeface="Open Sans"/>
                <a:ea typeface="Open Sans"/>
                <a:cs typeface="Open Sans"/>
                <a:sym typeface="Open Sans"/>
              </a:rPr>
              <a:t>2</a:t>
            </a:r>
          </a:p>
        </p:txBody>
      </p:sp>
      <p:sp>
        <p:nvSpPr>
          <p:cNvPr name="Freeform 13" id="13"/>
          <p:cNvSpPr/>
          <p:nvPr/>
        </p:nvSpPr>
        <p:spPr>
          <a:xfrm flipH="false" flipV="false" rot="0">
            <a:off x="7532467" y="2434129"/>
            <a:ext cx="7714945" cy="6466284"/>
          </a:xfrm>
          <a:custGeom>
            <a:avLst/>
            <a:gdLst/>
            <a:ahLst/>
            <a:cxnLst/>
            <a:rect r="r" b="b" t="t" l="l"/>
            <a:pathLst>
              <a:path h="6466284" w="7714945">
                <a:moveTo>
                  <a:pt x="0" y="0"/>
                </a:moveTo>
                <a:lnTo>
                  <a:pt x="7714946" y="0"/>
                </a:lnTo>
                <a:lnTo>
                  <a:pt x="7714946" y="6466284"/>
                </a:lnTo>
                <a:lnTo>
                  <a:pt x="0" y="6466284"/>
                </a:lnTo>
                <a:lnTo>
                  <a:pt x="0" y="0"/>
                </a:lnTo>
                <a:close/>
              </a:path>
            </a:pathLst>
          </a:custGeom>
          <a:blipFill>
            <a:blip r:embed="rId7"/>
            <a:stretch>
              <a:fillRect l="0" t="0" r="0" b="0"/>
            </a:stretch>
          </a:blipFill>
        </p:spPr>
      </p:sp>
      <p:sp>
        <p:nvSpPr>
          <p:cNvPr name="TextBox 14" id="14"/>
          <p:cNvSpPr txBox="true"/>
          <p:nvPr/>
        </p:nvSpPr>
        <p:spPr>
          <a:xfrm rot="0">
            <a:off x="8916191" y="8775700"/>
            <a:ext cx="4661748" cy="888999"/>
          </a:xfrm>
          <a:prstGeom prst="rect">
            <a:avLst/>
          </a:prstGeom>
        </p:spPr>
        <p:txBody>
          <a:bodyPr anchor="t" rtlCol="false" tIns="0" lIns="0" bIns="0" rIns="0">
            <a:spAutoFit/>
          </a:bodyPr>
          <a:lstStyle/>
          <a:p>
            <a:pPr algn="ctr">
              <a:lnSpc>
                <a:spcPts val="3500"/>
              </a:lnSpc>
              <a:spcBef>
                <a:spcPct val="0"/>
              </a:spcBef>
            </a:pPr>
            <a:r>
              <a:rPr lang="en-US" sz="2500">
                <a:solidFill>
                  <a:srgbClr val="364735"/>
                </a:solidFill>
                <a:latin typeface="Poppins"/>
                <a:ea typeface="Poppins"/>
                <a:cs typeface="Poppins"/>
                <a:sym typeface="Poppins"/>
              </a:rPr>
              <a:t>The Problem-Solving Cycle by Van Aken et al. (2012)</a:t>
            </a:r>
          </a:p>
        </p:txBody>
      </p:sp>
      <p:sp>
        <p:nvSpPr>
          <p:cNvPr name="Freeform 15" id="15"/>
          <p:cNvSpPr/>
          <p:nvPr/>
        </p:nvSpPr>
        <p:spPr>
          <a:xfrm flipH="false" flipV="false" rot="0">
            <a:off x="1265974" y="5391007"/>
            <a:ext cx="3158727" cy="2446578"/>
          </a:xfrm>
          <a:custGeom>
            <a:avLst/>
            <a:gdLst/>
            <a:ahLst/>
            <a:cxnLst/>
            <a:rect r="r" b="b" t="t" l="l"/>
            <a:pathLst>
              <a:path h="2446578" w="3158727">
                <a:moveTo>
                  <a:pt x="0" y="0"/>
                </a:moveTo>
                <a:lnTo>
                  <a:pt x="3158727" y="0"/>
                </a:lnTo>
                <a:lnTo>
                  <a:pt x="3158727" y="2446578"/>
                </a:lnTo>
                <a:lnTo>
                  <a:pt x="0" y="2446578"/>
                </a:lnTo>
                <a:lnTo>
                  <a:pt x="0" y="0"/>
                </a:lnTo>
                <a:close/>
              </a:path>
            </a:pathLst>
          </a:custGeom>
          <a:blipFill>
            <a:blip r:embed="rId8"/>
            <a:stretch>
              <a:fillRect l="0" t="0" r="0" b="0"/>
            </a:stretch>
          </a:blipFill>
        </p:spPr>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45003" y="4472433"/>
            <a:ext cx="2243030" cy="1846224"/>
          </a:xfrm>
          <a:custGeom>
            <a:avLst/>
            <a:gdLst/>
            <a:ahLst/>
            <a:cxnLst/>
            <a:rect r="r" b="b" t="t" l="l"/>
            <a:pathLst>
              <a:path h="1846224" w="2243030">
                <a:moveTo>
                  <a:pt x="0" y="0"/>
                </a:moveTo>
                <a:lnTo>
                  <a:pt x="2243030" y="0"/>
                </a:lnTo>
                <a:lnTo>
                  <a:pt x="2243030" y="1846224"/>
                </a:lnTo>
                <a:lnTo>
                  <a:pt x="0" y="1846224"/>
                </a:lnTo>
                <a:lnTo>
                  <a:pt x="0" y="0"/>
                </a:lnTo>
                <a:close/>
              </a:path>
            </a:pathLst>
          </a:custGeom>
          <a:blipFill>
            <a:blip r:embed="rId2"/>
            <a:stretch>
              <a:fillRect l="0" t="-15604" r="-1953" b="-17790"/>
            </a:stretch>
          </a:blipFill>
        </p:spPr>
      </p:sp>
      <p:sp>
        <p:nvSpPr>
          <p:cNvPr name="Freeform 3" id="3"/>
          <p:cNvSpPr/>
          <p:nvPr/>
        </p:nvSpPr>
        <p:spPr>
          <a:xfrm flipH="false" flipV="false" rot="0">
            <a:off x="4848725" y="4634305"/>
            <a:ext cx="1634222" cy="1515370"/>
          </a:xfrm>
          <a:custGeom>
            <a:avLst/>
            <a:gdLst/>
            <a:ahLst/>
            <a:cxnLst/>
            <a:rect r="r" b="b" t="t" l="l"/>
            <a:pathLst>
              <a:path h="1515370" w="1634222">
                <a:moveTo>
                  <a:pt x="0" y="0"/>
                </a:moveTo>
                <a:lnTo>
                  <a:pt x="1634222" y="0"/>
                </a:lnTo>
                <a:lnTo>
                  <a:pt x="1634222" y="1515370"/>
                </a:lnTo>
                <a:lnTo>
                  <a:pt x="0" y="151537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843639" y="4519549"/>
            <a:ext cx="1993738" cy="1751991"/>
          </a:xfrm>
          <a:custGeom>
            <a:avLst/>
            <a:gdLst/>
            <a:ahLst/>
            <a:cxnLst/>
            <a:rect r="r" b="b" t="t" l="l"/>
            <a:pathLst>
              <a:path h="1751991" w="1993738">
                <a:moveTo>
                  <a:pt x="0" y="0"/>
                </a:moveTo>
                <a:lnTo>
                  <a:pt x="1993738" y="0"/>
                </a:lnTo>
                <a:lnTo>
                  <a:pt x="1993738" y="1751991"/>
                </a:lnTo>
                <a:lnTo>
                  <a:pt x="0" y="1751991"/>
                </a:lnTo>
                <a:lnTo>
                  <a:pt x="0" y="0"/>
                </a:lnTo>
                <a:close/>
              </a:path>
            </a:pathLst>
          </a:custGeom>
          <a:blipFill>
            <a:blip r:embed="rId5"/>
            <a:stretch>
              <a:fillRect l="0" t="0" r="0" b="-13798"/>
            </a:stretch>
          </a:blipFill>
        </p:spPr>
      </p:sp>
      <p:sp>
        <p:nvSpPr>
          <p:cNvPr name="Freeform 5" id="5"/>
          <p:cNvSpPr/>
          <p:nvPr/>
        </p:nvSpPr>
        <p:spPr>
          <a:xfrm flipH="false" flipV="false" rot="0">
            <a:off x="11318989" y="4634305"/>
            <a:ext cx="1698506" cy="1522479"/>
          </a:xfrm>
          <a:custGeom>
            <a:avLst/>
            <a:gdLst/>
            <a:ahLst/>
            <a:cxnLst/>
            <a:rect r="r" b="b" t="t" l="l"/>
            <a:pathLst>
              <a:path h="1522479" w="1698506">
                <a:moveTo>
                  <a:pt x="0" y="0"/>
                </a:moveTo>
                <a:lnTo>
                  <a:pt x="1698506" y="0"/>
                </a:lnTo>
                <a:lnTo>
                  <a:pt x="1698506" y="1522479"/>
                </a:lnTo>
                <a:lnTo>
                  <a:pt x="0" y="152247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3599142" y="0"/>
            <a:ext cx="4688858" cy="740943"/>
          </a:xfrm>
          <a:custGeom>
            <a:avLst/>
            <a:gdLst/>
            <a:ahLst/>
            <a:cxnLst/>
            <a:rect r="r" b="b" t="t" l="l"/>
            <a:pathLst>
              <a:path h="740943" w="4688858">
                <a:moveTo>
                  <a:pt x="0" y="0"/>
                </a:moveTo>
                <a:lnTo>
                  <a:pt x="4688858" y="0"/>
                </a:lnTo>
                <a:lnTo>
                  <a:pt x="4688858" y="740943"/>
                </a:lnTo>
                <a:lnTo>
                  <a:pt x="0" y="740943"/>
                </a:lnTo>
                <a:lnTo>
                  <a:pt x="0" y="0"/>
                </a:lnTo>
                <a:close/>
              </a:path>
            </a:pathLst>
          </a:custGeom>
          <a:blipFill>
            <a:blip r:embed="rId8"/>
            <a:stretch>
              <a:fillRect l="0" t="-122188" r="0" b="-410634"/>
            </a:stretch>
          </a:blipFill>
        </p:spPr>
      </p:sp>
      <p:sp>
        <p:nvSpPr>
          <p:cNvPr name="Freeform 7" id="7"/>
          <p:cNvSpPr/>
          <p:nvPr/>
        </p:nvSpPr>
        <p:spPr>
          <a:xfrm flipH="false" flipV="false" rot="0">
            <a:off x="14194239" y="0"/>
            <a:ext cx="4093761" cy="740943"/>
          </a:xfrm>
          <a:custGeom>
            <a:avLst/>
            <a:gdLst/>
            <a:ahLst/>
            <a:cxnLst/>
            <a:rect r="r" b="b" t="t" l="l"/>
            <a:pathLst>
              <a:path h="740943" w="4093761">
                <a:moveTo>
                  <a:pt x="0" y="0"/>
                </a:moveTo>
                <a:lnTo>
                  <a:pt x="4093761" y="0"/>
                </a:lnTo>
                <a:lnTo>
                  <a:pt x="4093761" y="740943"/>
                </a:lnTo>
                <a:lnTo>
                  <a:pt x="0" y="740943"/>
                </a:lnTo>
                <a:lnTo>
                  <a:pt x="0" y="0"/>
                </a:lnTo>
                <a:close/>
              </a:path>
            </a:pathLst>
          </a:custGeom>
          <a:blipFill>
            <a:blip r:embed="rId9"/>
            <a:stretch>
              <a:fillRect l="-14536" t="-122188" r="0" b="-410634"/>
            </a:stretch>
          </a:blipFill>
        </p:spPr>
      </p:sp>
      <p:sp>
        <p:nvSpPr>
          <p:cNvPr name="Freeform 8" id="8"/>
          <p:cNvSpPr/>
          <p:nvPr/>
        </p:nvSpPr>
        <p:spPr>
          <a:xfrm flipH="false" flipV="false" rot="0">
            <a:off x="14913892" y="0"/>
            <a:ext cx="3374108" cy="740943"/>
          </a:xfrm>
          <a:custGeom>
            <a:avLst/>
            <a:gdLst/>
            <a:ahLst/>
            <a:cxnLst/>
            <a:rect r="r" b="b" t="t" l="l"/>
            <a:pathLst>
              <a:path h="740943" w="3374108">
                <a:moveTo>
                  <a:pt x="0" y="0"/>
                </a:moveTo>
                <a:lnTo>
                  <a:pt x="3374108" y="0"/>
                </a:lnTo>
                <a:lnTo>
                  <a:pt x="3374108" y="740943"/>
                </a:lnTo>
                <a:lnTo>
                  <a:pt x="0" y="740943"/>
                </a:lnTo>
                <a:lnTo>
                  <a:pt x="0" y="0"/>
                </a:lnTo>
                <a:close/>
              </a:path>
            </a:pathLst>
          </a:custGeom>
          <a:blipFill>
            <a:blip r:embed="rId10"/>
            <a:stretch>
              <a:fillRect l="-38965" t="-122188" r="0" b="-410634"/>
            </a:stretch>
          </a:blipFill>
        </p:spPr>
      </p:sp>
      <p:sp>
        <p:nvSpPr>
          <p:cNvPr name="Freeform 9" id="9"/>
          <p:cNvSpPr/>
          <p:nvPr/>
        </p:nvSpPr>
        <p:spPr>
          <a:xfrm flipH="false" flipV="false" rot="0">
            <a:off x="15854976" y="0"/>
            <a:ext cx="2433024" cy="740943"/>
          </a:xfrm>
          <a:custGeom>
            <a:avLst/>
            <a:gdLst/>
            <a:ahLst/>
            <a:cxnLst/>
            <a:rect r="r" b="b" t="t" l="l"/>
            <a:pathLst>
              <a:path h="740943" w="2433024">
                <a:moveTo>
                  <a:pt x="0" y="0"/>
                </a:moveTo>
                <a:lnTo>
                  <a:pt x="2433024" y="0"/>
                </a:lnTo>
                <a:lnTo>
                  <a:pt x="2433024" y="740943"/>
                </a:lnTo>
                <a:lnTo>
                  <a:pt x="0" y="740943"/>
                </a:lnTo>
                <a:lnTo>
                  <a:pt x="0" y="0"/>
                </a:lnTo>
                <a:close/>
              </a:path>
            </a:pathLst>
          </a:custGeom>
          <a:blipFill>
            <a:blip r:embed="rId11"/>
            <a:stretch>
              <a:fillRect l="-92717" t="-122188" r="0" b="-410634"/>
            </a:stretch>
          </a:blipFill>
        </p:spPr>
      </p:sp>
      <p:sp>
        <p:nvSpPr>
          <p:cNvPr name="Freeform 10" id="10"/>
          <p:cNvSpPr/>
          <p:nvPr/>
        </p:nvSpPr>
        <p:spPr>
          <a:xfrm flipH="false" flipV="false" rot="0">
            <a:off x="14499106" y="4770726"/>
            <a:ext cx="1571746" cy="1528880"/>
          </a:xfrm>
          <a:custGeom>
            <a:avLst/>
            <a:gdLst/>
            <a:ahLst/>
            <a:cxnLst/>
            <a:rect r="r" b="b" t="t" l="l"/>
            <a:pathLst>
              <a:path h="1528880" w="1571746">
                <a:moveTo>
                  <a:pt x="0" y="0"/>
                </a:moveTo>
                <a:lnTo>
                  <a:pt x="1571746" y="0"/>
                </a:lnTo>
                <a:lnTo>
                  <a:pt x="1571746" y="1528881"/>
                </a:lnTo>
                <a:lnTo>
                  <a:pt x="0" y="152888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1" id="11"/>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000000"/>
                </a:solidFill>
                <a:latin typeface="Poppins Bold"/>
                <a:ea typeface="Poppins Bold"/>
                <a:cs typeface="Poppins Bold"/>
                <a:sym typeface="Poppins Bold"/>
              </a:rPr>
              <a:t>LDE Thesis Lab - Groene Zorg</a:t>
            </a:r>
          </a:p>
        </p:txBody>
      </p:sp>
      <p:sp>
        <p:nvSpPr>
          <p:cNvPr name="TextBox 12" id="12"/>
          <p:cNvSpPr txBox="true"/>
          <p:nvPr/>
        </p:nvSpPr>
        <p:spPr>
          <a:xfrm rot="0">
            <a:off x="954662" y="1863749"/>
            <a:ext cx="13090569" cy="1183005"/>
          </a:xfrm>
          <a:prstGeom prst="rect">
            <a:avLst/>
          </a:prstGeom>
        </p:spPr>
        <p:txBody>
          <a:bodyPr anchor="t" rtlCol="false" tIns="0" lIns="0" bIns="0" rIns="0">
            <a:spAutoFit/>
          </a:bodyPr>
          <a:lstStyle/>
          <a:p>
            <a:pPr algn="l">
              <a:lnSpc>
                <a:spcPts val="7680"/>
              </a:lnSpc>
            </a:pPr>
            <a:r>
              <a:rPr lang="en-US" b="true" sz="9600" spc="-998">
                <a:solidFill>
                  <a:srgbClr val="492326"/>
                </a:solidFill>
                <a:latin typeface="Poppins Ultra-Bold"/>
                <a:ea typeface="Poppins Ultra-Bold"/>
                <a:cs typeface="Poppins Ultra-Bold"/>
                <a:sym typeface="Poppins Ultra-Bold"/>
              </a:rPr>
              <a:t>RESULTATEN </a:t>
            </a:r>
          </a:p>
        </p:txBody>
      </p:sp>
      <p:sp>
        <p:nvSpPr>
          <p:cNvPr name="TextBox 13" id="13"/>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000000"/>
                </a:solidFill>
                <a:latin typeface="Poppins"/>
                <a:ea typeface="Poppins"/>
                <a:cs typeface="Poppins"/>
                <a:sym typeface="Poppins"/>
              </a:rPr>
              <a:t>30 Juni</a:t>
            </a:r>
            <a:r>
              <a:rPr lang="en-US" sz="1599" spc="-31">
                <a:solidFill>
                  <a:srgbClr val="000000"/>
                </a:solidFill>
                <a:latin typeface="Poppins"/>
                <a:ea typeface="Poppins"/>
                <a:cs typeface="Poppins"/>
                <a:sym typeface="Poppins"/>
              </a:rPr>
              <a:t>, 2026</a:t>
            </a:r>
          </a:p>
        </p:txBody>
      </p:sp>
      <p:sp>
        <p:nvSpPr>
          <p:cNvPr name="TextBox 14" id="14"/>
          <p:cNvSpPr txBox="true"/>
          <p:nvPr/>
        </p:nvSpPr>
        <p:spPr>
          <a:xfrm rot="0">
            <a:off x="1028700" y="2829267"/>
            <a:ext cx="2893963" cy="368300"/>
          </a:xfrm>
          <a:prstGeom prst="rect">
            <a:avLst/>
          </a:prstGeom>
        </p:spPr>
        <p:txBody>
          <a:bodyPr anchor="t" rtlCol="false" tIns="0" lIns="0" bIns="0" rIns="0">
            <a:spAutoFit/>
          </a:bodyPr>
          <a:lstStyle/>
          <a:p>
            <a:pPr algn="ctr">
              <a:lnSpc>
                <a:spcPts val="2800"/>
              </a:lnSpc>
            </a:pPr>
            <a:r>
              <a:rPr lang="en-US" sz="2000" b="true">
                <a:solidFill>
                  <a:srgbClr val="000000"/>
                </a:solidFill>
                <a:latin typeface="Poppins Bold"/>
                <a:ea typeface="Poppins Bold"/>
                <a:cs typeface="Poppins Bold"/>
                <a:sym typeface="Poppins Bold"/>
              </a:rPr>
              <a:t>Wat heb ik gevonden?</a:t>
            </a:r>
          </a:p>
        </p:txBody>
      </p:sp>
      <p:sp>
        <p:nvSpPr>
          <p:cNvPr name="TextBox 15" id="15"/>
          <p:cNvSpPr txBox="true"/>
          <p:nvPr/>
        </p:nvSpPr>
        <p:spPr>
          <a:xfrm rot="0">
            <a:off x="1028700" y="6261507"/>
            <a:ext cx="2675636" cy="778705"/>
          </a:xfrm>
          <a:prstGeom prst="rect">
            <a:avLst/>
          </a:prstGeom>
        </p:spPr>
        <p:txBody>
          <a:bodyPr anchor="t" rtlCol="false" tIns="0" lIns="0" bIns="0" rIns="0">
            <a:spAutoFit/>
          </a:bodyPr>
          <a:lstStyle/>
          <a:p>
            <a:pPr algn="ctr">
              <a:lnSpc>
                <a:spcPts val="3085"/>
              </a:lnSpc>
            </a:pPr>
            <a:r>
              <a:rPr lang="en-US" sz="2204" b="true">
                <a:solidFill>
                  <a:srgbClr val="000000"/>
                </a:solidFill>
                <a:latin typeface="Poppins Bold"/>
                <a:ea typeface="Poppins Bold"/>
                <a:cs typeface="Poppins Bold"/>
                <a:sym typeface="Poppins Bold"/>
              </a:rPr>
              <a:t>Tijds- en werkdruk</a:t>
            </a:r>
          </a:p>
        </p:txBody>
      </p:sp>
      <p:sp>
        <p:nvSpPr>
          <p:cNvPr name="TextBox 16" id="16"/>
          <p:cNvSpPr txBox="true"/>
          <p:nvPr/>
        </p:nvSpPr>
        <p:spPr>
          <a:xfrm rot="0">
            <a:off x="4264997" y="6242457"/>
            <a:ext cx="2675636" cy="778705"/>
          </a:xfrm>
          <a:prstGeom prst="rect">
            <a:avLst/>
          </a:prstGeom>
        </p:spPr>
        <p:txBody>
          <a:bodyPr anchor="t" rtlCol="false" tIns="0" lIns="0" bIns="0" rIns="0">
            <a:spAutoFit/>
          </a:bodyPr>
          <a:lstStyle/>
          <a:p>
            <a:pPr algn="ctr">
              <a:lnSpc>
                <a:spcPts val="3085"/>
              </a:lnSpc>
            </a:pPr>
            <a:r>
              <a:rPr lang="en-US" sz="2204" b="true">
                <a:solidFill>
                  <a:srgbClr val="000000"/>
                </a:solidFill>
                <a:latin typeface="Poppins Bold"/>
                <a:ea typeface="Poppins Bold"/>
                <a:cs typeface="Poppins Bold"/>
                <a:sym typeface="Poppins Bold"/>
              </a:rPr>
              <a:t>Financiele tegenprikkel</a:t>
            </a:r>
          </a:p>
        </p:txBody>
      </p:sp>
      <p:sp>
        <p:nvSpPr>
          <p:cNvPr name="TextBox 17" id="17"/>
          <p:cNvSpPr txBox="true"/>
          <p:nvPr/>
        </p:nvSpPr>
        <p:spPr>
          <a:xfrm rot="0">
            <a:off x="7502609" y="6309132"/>
            <a:ext cx="2675636" cy="778704"/>
          </a:xfrm>
          <a:prstGeom prst="rect">
            <a:avLst/>
          </a:prstGeom>
        </p:spPr>
        <p:txBody>
          <a:bodyPr anchor="t" rtlCol="false" tIns="0" lIns="0" bIns="0" rIns="0">
            <a:spAutoFit/>
          </a:bodyPr>
          <a:lstStyle/>
          <a:p>
            <a:pPr algn="ctr">
              <a:lnSpc>
                <a:spcPts val="3085"/>
              </a:lnSpc>
            </a:pPr>
            <a:r>
              <a:rPr lang="en-US" sz="2204" b="true">
                <a:solidFill>
                  <a:srgbClr val="000000"/>
                </a:solidFill>
                <a:latin typeface="Poppins Bold"/>
                <a:ea typeface="Poppins Bold"/>
                <a:cs typeface="Poppins Bold"/>
                <a:sym typeface="Poppins Bold"/>
              </a:rPr>
              <a:t>Gefragmenteerde samenwerking</a:t>
            </a:r>
          </a:p>
        </p:txBody>
      </p:sp>
      <p:sp>
        <p:nvSpPr>
          <p:cNvPr name="TextBox 18" id="18"/>
          <p:cNvSpPr txBox="true"/>
          <p:nvPr/>
        </p:nvSpPr>
        <p:spPr>
          <a:xfrm rot="0">
            <a:off x="10674555" y="6261508"/>
            <a:ext cx="2805376" cy="778704"/>
          </a:xfrm>
          <a:prstGeom prst="rect">
            <a:avLst/>
          </a:prstGeom>
        </p:spPr>
        <p:txBody>
          <a:bodyPr anchor="t" rtlCol="false" tIns="0" lIns="0" bIns="0" rIns="0">
            <a:spAutoFit/>
          </a:bodyPr>
          <a:lstStyle/>
          <a:p>
            <a:pPr algn="ctr">
              <a:lnSpc>
                <a:spcPts val="3085"/>
              </a:lnSpc>
            </a:pPr>
            <a:r>
              <a:rPr lang="en-US" sz="2204" b="true">
                <a:solidFill>
                  <a:srgbClr val="000000"/>
                </a:solidFill>
                <a:latin typeface="Poppins Bold"/>
                <a:ea typeface="Poppins Bold"/>
                <a:cs typeface="Poppins Bold"/>
                <a:sym typeface="Poppins Bold"/>
              </a:rPr>
              <a:t>Lage patiëntbewustheid</a:t>
            </a:r>
          </a:p>
        </p:txBody>
      </p:sp>
      <p:sp>
        <p:nvSpPr>
          <p:cNvPr name="TextBox 19" id="19"/>
          <p:cNvSpPr txBox="true"/>
          <p:nvPr/>
        </p:nvSpPr>
        <p:spPr>
          <a:xfrm rot="0">
            <a:off x="17605900" y="46939"/>
            <a:ext cx="246906" cy="580390"/>
          </a:xfrm>
          <a:prstGeom prst="rect">
            <a:avLst/>
          </a:prstGeom>
        </p:spPr>
        <p:txBody>
          <a:bodyPr anchor="t" rtlCol="false" tIns="0" lIns="0" bIns="0" rIns="0">
            <a:spAutoFit/>
          </a:bodyPr>
          <a:lstStyle/>
          <a:p>
            <a:pPr algn="ctr">
              <a:lnSpc>
                <a:spcPts val="4759"/>
              </a:lnSpc>
            </a:pPr>
            <a:r>
              <a:rPr lang="en-US" sz="3399">
                <a:solidFill>
                  <a:srgbClr val="000000"/>
                </a:solidFill>
                <a:latin typeface="Open Sans"/>
                <a:ea typeface="Open Sans"/>
                <a:cs typeface="Open Sans"/>
                <a:sym typeface="Open Sans"/>
              </a:rPr>
              <a:t>3</a:t>
            </a:r>
          </a:p>
        </p:txBody>
      </p:sp>
      <p:sp>
        <p:nvSpPr>
          <p:cNvPr name="TextBox 20" id="20"/>
          <p:cNvSpPr txBox="true"/>
          <p:nvPr/>
        </p:nvSpPr>
        <p:spPr>
          <a:xfrm rot="0">
            <a:off x="13784651" y="6309132"/>
            <a:ext cx="3821249" cy="778704"/>
          </a:xfrm>
          <a:prstGeom prst="rect">
            <a:avLst/>
          </a:prstGeom>
        </p:spPr>
        <p:txBody>
          <a:bodyPr anchor="t" rtlCol="false" tIns="0" lIns="0" bIns="0" rIns="0">
            <a:spAutoFit/>
          </a:bodyPr>
          <a:lstStyle/>
          <a:p>
            <a:pPr algn="ctr">
              <a:lnSpc>
                <a:spcPts val="3085"/>
              </a:lnSpc>
            </a:pPr>
            <a:r>
              <a:rPr lang="en-US" sz="2204" b="true">
                <a:solidFill>
                  <a:srgbClr val="000000"/>
                </a:solidFill>
                <a:latin typeface="Poppins Bold"/>
                <a:ea typeface="Poppins Bold"/>
                <a:cs typeface="Poppins Bold"/>
                <a:sym typeface="Poppins Bold"/>
              </a:rPr>
              <a:t>Klinische framing &gt; duurzaamheids framing</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000000"/>
                </a:solidFill>
                <a:latin typeface="Poppins Bold"/>
                <a:ea typeface="Poppins Bold"/>
                <a:cs typeface="Poppins Bold"/>
                <a:sym typeface="Poppins Bold"/>
              </a:rPr>
              <a:t>LDE Thesis Lab - Groene Zorg</a:t>
            </a:r>
          </a:p>
        </p:txBody>
      </p:sp>
      <p:sp>
        <p:nvSpPr>
          <p:cNvPr name="TextBox 3" id="3"/>
          <p:cNvSpPr txBox="true"/>
          <p:nvPr/>
        </p:nvSpPr>
        <p:spPr>
          <a:xfrm rot="0">
            <a:off x="954662" y="1863749"/>
            <a:ext cx="8115300" cy="1183005"/>
          </a:xfrm>
          <a:prstGeom prst="rect">
            <a:avLst/>
          </a:prstGeom>
        </p:spPr>
        <p:txBody>
          <a:bodyPr anchor="t" rtlCol="false" tIns="0" lIns="0" bIns="0" rIns="0">
            <a:spAutoFit/>
          </a:bodyPr>
          <a:lstStyle/>
          <a:p>
            <a:pPr algn="l">
              <a:lnSpc>
                <a:spcPts val="7680"/>
              </a:lnSpc>
            </a:pPr>
            <a:r>
              <a:rPr lang="en-US" b="true" sz="9600" spc="-998">
                <a:solidFill>
                  <a:srgbClr val="492326"/>
                </a:solidFill>
                <a:latin typeface="Poppins Ultra-Bold"/>
                <a:ea typeface="Poppins Ultra-Bold"/>
                <a:cs typeface="Poppins Ultra-Bold"/>
                <a:sym typeface="Poppins Ultra-Bold"/>
              </a:rPr>
              <a:t>RESULTATEN</a:t>
            </a:r>
          </a:p>
        </p:txBody>
      </p:sp>
      <p:sp>
        <p:nvSpPr>
          <p:cNvPr name="TextBox 4" id="4"/>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000000"/>
                </a:solidFill>
                <a:latin typeface="Poppins"/>
                <a:ea typeface="Poppins"/>
                <a:cs typeface="Poppins"/>
                <a:sym typeface="Poppins"/>
              </a:rPr>
              <a:t>30 Juni</a:t>
            </a:r>
            <a:r>
              <a:rPr lang="en-US" sz="1599" spc="-31">
                <a:solidFill>
                  <a:srgbClr val="000000"/>
                </a:solidFill>
                <a:latin typeface="Poppins"/>
                <a:ea typeface="Poppins"/>
                <a:cs typeface="Poppins"/>
                <a:sym typeface="Poppins"/>
              </a:rPr>
              <a:t>, 2026</a:t>
            </a:r>
          </a:p>
        </p:txBody>
      </p:sp>
      <p:sp>
        <p:nvSpPr>
          <p:cNvPr name="TextBox 5" id="5"/>
          <p:cNvSpPr txBox="true"/>
          <p:nvPr/>
        </p:nvSpPr>
        <p:spPr>
          <a:xfrm rot="0">
            <a:off x="954662" y="2829267"/>
            <a:ext cx="4700513" cy="368300"/>
          </a:xfrm>
          <a:prstGeom prst="rect">
            <a:avLst/>
          </a:prstGeom>
        </p:spPr>
        <p:txBody>
          <a:bodyPr anchor="t" rtlCol="false" tIns="0" lIns="0" bIns="0" rIns="0">
            <a:spAutoFit/>
          </a:bodyPr>
          <a:lstStyle/>
          <a:p>
            <a:pPr algn="ctr">
              <a:lnSpc>
                <a:spcPts val="2800"/>
              </a:lnSpc>
            </a:pPr>
            <a:r>
              <a:rPr lang="en-US" sz="2000" b="true">
                <a:solidFill>
                  <a:srgbClr val="000000"/>
                </a:solidFill>
                <a:latin typeface="Poppins Bold"/>
                <a:ea typeface="Poppins Bold"/>
                <a:cs typeface="Poppins Bold"/>
                <a:sym typeface="Poppins Bold"/>
              </a:rPr>
              <a:t>Welke interventies zijn er opgesteld:</a:t>
            </a:r>
          </a:p>
        </p:txBody>
      </p:sp>
      <p:sp>
        <p:nvSpPr>
          <p:cNvPr name="TextBox 6" id="6"/>
          <p:cNvSpPr txBox="true"/>
          <p:nvPr/>
        </p:nvSpPr>
        <p:spPr>
          <a:xfrm rot="0">
            <a:off x="650267" y="4181834"/>
            <a:ext cx="16987465" cy="407035"/>
          </a:xfrm>
          <a:prstGeom prst="rect">
            <a:avLst/>
          </a:prstGeom>
        </p:spPr>
        <p:txBody>
          <a:bodyPr anchor="t" rtlCol="false" tIns="0" lIns="0" bIns="0" rIns="0">
            <a:spAutoFit/>
          </a:bodyPr>
          <a:lstStyle/>
          <a:p>
            <a:pPr algn="ctr">
              <a:lnSpc>
                <a:spcPts val="2900"/>
              </a:lnSpc>
              <a:spcBef>
                <a:spcPct val="0"/>
              </a:spcBef>
            </a:pPr>
            <a:r>
              <a:rPr lang="en-US" sz="2900" spc="-58">
                <a:solidFill>
                  <a:srgbClr val="000000"/>
                </a:solidFill>
                <a:latin typeface="Poppins"/>
                <a:ea typeface="Poppins"/>
                <a:cs typeface="Poppins"/>
                <a:sym typeface="Poppins"/>
              </a:rPr>
              <a:t>Gestart met 9 mogelijke interventies ⟶ Beoordeeld op impact &amp; haalbaarheid ⟶ 3 geselecteerd</a:t>
            </a:r>
          </a:p>
        </p:txBody>
      </p:sp>
      <p:sp>
        <p:nvSpPr>
          <p:cNvPr name="TextBox 7" id="7"/>
          <p:cNvSpPr txBox="true"/>
          <p:nvPr/>
        </p:nvSpPr>
        <p:spPr>
          <a:xfrm rot="0">
            <a:off x="2732771" y="5569944"/>
            <a:ext cx="12822458" cy="3040379"/>
          </a:xfrm>
          <a:prstGeom prst="rect">
            <a:avLst/>
          </a:prstGeom>
        </p:spPr>
        <p:txBody>
          <a:bodyPr anchor="t" rtlCol="false" tIns="0" lIns="0" bIns="0" rIns="0">
            <a:spAutoFit/>
          </a:bodyPr>
          <a:lstStyle/>
          <a:p>
            <a:pPr algn="ctr">
              <a:lnSpc>
                <a:spcPts val="2699"/>
              </a:lnSpc>
              <a:spcBef>
                <a:spcPct val="0"/>
              </a:spcBef>
            </a:pPr>
            <a:r>
              <a:rPr lang="en-US" b="true" sz="2699" spc="-53">
                <a:solidFill>
                  <a:srgbClr val="000000"/>
                </a:solidFill>
                <a:latin typeface="Poppins Bold"/>
                <a:ea typeface="Poppins Bold"/>
                <a:cs typeface="Poppins Bold"/>
                <a:sym typeface="Poppins Bold"/>
              </a:rPr>
              <a:t>De 3 interventies (op lokaal, regionaal en landelijk niveau):</a:t>
            </a:r>
          </a:p>
          <a:p>
            <a:pPr algn="ctr">
              <a:lnSpc>
                <a:spcPts val="2699"/>
              </a:lnSpc>
              <a:spcBef>
                <a:spcPct val="0"/>
              </a:spcBef>
            </a:pPr>
          </a:p>
          <a:p>
            <a:pPr algn="ctr" marL="582924" indent="-291462" lvl="1">
              <a:lnSpc>
                <a:spcPts val="2699"/>
              </a:lnSpc>
              <a:buAutoNum type="arabicPeriod" startAt="1"/>
            </a:pPr>
            <a:r>
              <a:rPr lang="en-US" sz="2699" spc="-53">
                <a:solidFill>
                  <a:srgbClr val="000000"/>
                </a:solidFill>
                <a:latin typeface="Poppins"/>
                <a:ea typeface="Poppins"/>
                <a:cs typeface="Poppins"/>
                <a:sym typeface="Poppins"/>
              </a:rPr>
              <a:t>Geautomatiseerd flagging systeem — identificeer automatisch in aanmerking komende patiënten</a:t>
            </a:r>
          </a:p>
          <a:p>
            <a:pPr algn="ctr">
              <a:lnSpc>
                <a:spcPts val="2699"/>
              </a:lnSpc>
            </a:pPr>
          </a:p>
          <a:p>
            <a:pPr algn="ctr" marL="582924" indent="-291462" lvl="1">
              <a:lnSpc>
                <a:spcPts val="2699"/>
              </a:lnSpc>
              <a:buAutoNum type="arabicPeriod" startAt="1"/>
            </a:pPr>
            <a:r>
              <a:rPr lang="en-US" sz="2699" spc="-53">
                <a:solidFill>
                  <a:srgbClr val="000000"/>
                </a:solidFill>
                <a:latin typeface="Poppins"/>
                <a:ea typeface="Poppins"/>
                <a:cs typeface="Poppins"/>
                <a:sym typeface="Poppins"/>
              </a:rPr>
              <a:t>Regionale samenwerkingsstructuren — best practices uitrollen via FTO-overleggen</a:t>
            </a:r>
          </a:p>
          <a:p>
            <a:pPr algn="ctr">
              <a:lnSpc>
                <a:spcPts val="2699"/>
              </a:lnSpc>
            </a:pPr>
          </a:p>
          <a:p>
            <a:pPr algn="ctr" marL="582924" indent="-291462" lvl="1">
              <a:lnSpc>
                <a:spcPts val="2699"/>
              </a:lnSpc>
              <a:buAutoNum type="arabicPeriod" startAt="1"/>
            </a:pPr>
            <a:r>
              <a:rPr lang="en-US" sz="2699" spc="-53">
                <a:solidFill>
                  <a:srgbClr val="000000"/>
                </a:solidFill>
                <a:latin typeface="Poppins"/>
                <a:ea typeface="Poppins"/>
                <a:cs typeface="Poppins"/>
                <a:sym typeface="Poppins"/>
              </a:rPr>
              <a:t>Bewustwordingscampagnes (ook over duurzaam medicatiegebruik)</a:t>
            </a:r>
          </a:p>
        </p:txBody>
      </p:sp>
      <p:sp>
        <p:nvSpPr>
          <p:cNvPr name="Freeform 8" id="8"/>
          <p:cNvSpPr/>
          <p:nvPr/>
        </p:nvSpPr>
        <p:spPr>
          <a:xfrm flipH="false" flipV="false" rot="0">
            <a:off x="13599142" y="0"/>
            <a:ext cx="4688858" cy="740943"/>
          </a:xfrm>
          <a:custGeom>
            <a:avLst/>
            <a:gdLst/>
            <a:ahLst/>
            <a:cxnLst/>
            <a:rect r="r" b="b" t="t" l="l"/>
            <a:pathLst>
              <a:path h="740943" w="4688858">
                <a:moveTo>
                  <a:pt x="0" y="0"/>
                </a:moveTo>
                <a:lnTo>
                  <a:pt x="4688858" y="0"/>
                </a:lnTo>
                <a:lnTo>
                  <a:pt x="4688858" y="740943"/>
                </a:lnTo>
                <a:lnTo>
                  <a:pt x="0" y="740943"/>
                </a:lnTo>
                <a:lnTo>
                  <a:pt x="0" y="0"/>
                </a:lnTo>
                <a:close/>
              </a:path>
            </a:pathLst>
          </a:custGeom>
          <a:blipFill>
            <a:blip r:embed="rId2"/>
            <a:stretch>
              <a:fillRect l="0" t="-122188" r="0" b="-410634"/>
            </a:stretch>
          </a:blipFill>
        </p:spPr>
      </p:sp>
      <p:sp>
        <p:nvSpPr>
          <p:cNvPr name="Freeform 9" id="9"/>
          <p:cNvSpPr/>
          <p:nvPr/>
        </p:nvSpPr>
        <p:spPr>
          <a:xfrm flipH="false" flipV="false" rot="0">
            <a:off x="14194239" y="0"/>
            <a:ext cx="4093761" cy="740943"/>
          </a:xfrm>
          <a:custGeom>
            <a:avLst/>
            <a:gdLst/>
            <a:ahLst/>
            <a:cxnLst/>
            <a:rect r="r" b="b" t="t" l="l"/>
            <a:pathLst>
              <a:path h="740943" w="4093761">
                <a:moveTo>
                  <a:pt x="0" y="0"/>
                </a:moveTo>
                <a:lnTo>
                  <a:pt x="4093761" y="0"/>
                </a:lnTo>
                <a:lnTo>
                  <a:pt x="4093761" y="740943"/>
                </a:lnTo>
                <a:lnTo>
                  <a:pt x="0" y="740943"/>
                </a:lnTo>
                <a:lnTo>
                  <a:pt x="0" y="0"/>
                </a:lnTo>
                <a:close/>
              </a:path>
            </a:pathLst>
          </a:custGeom>
          <a:blipFill>
            <a:blip r:embed="rId3"/>
            <a:stretch>
              <a:fillRect l="-14536" t="-122188" r="0" b="-410634"/>
            </a:stretch>
          </a:blipFill>
        </p:spPr>
      </p:sp>
      <p:sp>
        <p:nvSpPr>
          <p:cNvPr name="Freeform 10" id="10"/>
          <p:cNvSpPr/>
          <p:nvPr/>
        </p:nvSpPr>
        <p:spPr>
          <a:xfrm flipH="false" flipV="false" rot="0">
            <a:off x="14913892" y="0"/>
            <a:ext cx="3374108" cy="740943"/>
          </a:xfrm>
          <a:custGeom>
            <a:avLst/>
            <a:gdLst/>
            <a:ahLst/>
            <a:cxnLst/>
            <a:rect r="r" b="b" t="t" l="l"/>
            <a:pathLst>
              <a:path h="740943" w="3374108">
                <a:moveTo>
                  <a:pt x="0" y="0"/>
                </a:moveTo>
                <a:lnTo>
                  <a:pt x="3374108" y="0"/>
                </a:lnTo>
                <a:lnTo>
                  <a:pt x="3374108" y="740943"/>
                </a:lnTo>
                <a:lnTo>
                  <a:pt x="0" y="740943"/>
                </a:lnTo>
                <a:lnTo>
                  <a:pt x="0" y="0"/>
                </a:lnTo>
                <a:close/>
              </a:path>
            </a:pathLst>
          </a:custGeom>
          <a:blipFill>
            <a:blip r:embed="rId4"/>
            <a:stretch>
              <a:fillRect l="-38965" t="-122188" r="0" b="-410634"/>
            </a:stretch>
          </a:blipFill>
        </p:spPr>
      </p:sp>
      <p:sp>
        <p:nvSpPr>
          <p:cNvPr name="TextBox 11" id="11"/>
          <p:cNvSpPr txBox="true"/>
          <p:nvPr/>
        </p:nvSpPr>
        <p:spPr>
          <a:xfrm rot="0">
            <a:off x="17605900" y="46939"/>
            <a:ext cx="246906" cy="580390"/>
          </a:xfrm>
          <a:prstGeom prst="rect">
            <a:avLst/>
          </a:prstGeom>
        </p:spPr>
        <p:txBody>
          <a:bodyPr anchor="t" rtlCol="false" tIns="0" lIns="0" bIns="0" rIns="0">
            <a:spAutoFit/>
          </a:bodyPr>
          <a:lstStyle/>
          <a:p>
            <a:pPr algn="ctr">
              <a:lnSpc>
                <a:spcPts val="4759"/>
              </a:lnSpc>
            </a:pPr>
            <a:r>
              <a:rPr lang="en-US" sz="3399">
                <a:solidFill>
                  <a:srgbClr val="000000"/>
                </a:solidFill>
                <a:latin typeface="Open Sans"/>
                <a:ea typeface="Open Sans"/>
                <a:cs typeface="Open Sans"/>
                <a:sym typeface="Open Sans"/>
              </a:rPr>
              <a:t>4</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599142" y="0"/>
            <a:ext cx="4688858" cy="740943"/>
          </a:xfrm>
          <a:custGeom>
            <a:avLst/>
            <a:gdLst/>
            <a:ahLst/>
            <a:cxnLst/>
            <a:rect r="r" b="b" t="t" l="l"/>
            <a:pathLst>
              <a:path h="740943" w="4688858">
                <a:moveTo>
                  <a:pt x="0" y="0"/>
                </a:moveTo>
                <a:lnTo>
                  <a:pt x="4688858" y="0"/>
                </a:lnTo>
                <a:lnTo>
                  <a:pt x="4688858" y="740943"/>
                </a:lnTo>
                <a:lnTo>
                  <a:pt x="0" y="740943"/>
                </a:lnTo>
                <a:lnTo>
                  <a:pt x="0" y="0"/>
                </a:lnTo>
                <a:close/>
              </a:path>
            </a:pathLst>
          </a:custGeom>
          <a:blipFill>
            <a:blip r:embed="rId2"/>
            <a:stretch>
              <a:fillRect l="0" t="-122188" r="0" b="-410634"/>
            </a:stretch>
          </a:blipFill>
        </p:spPr>
      </p:sp>
      <p:sp>
        <p:nvSpPr>
          <p:cNvPr name="Freeform 3" id="3"/>
          <p:cNvSpPr/>
          <p:nvPr/>
        </p:nvSpPr>
        <p:spPr>
          <a:xfrm flipH="false" flipV="false" rot="0">
            <a:off x="14194239" y="0"/>
            <a:ext cx="4093761" cy="740943"/>
          </a:xfrm>
          <a:custGeom>
            <a:avLst/>
            <a:gdLst/>
            <a:ahLst/>
            <a:cxnLst/>
            <a:rect r="r" b="b" t="t" l="l"/>
            <a:pathLst>
              <a:path h="740943" w="4093761">
                <a:moveTo>
                  <a:pt x="0" y="0"/>
                </a:moveTo>
                <a:lnTo>
                  <a:pt x="4093761" y="0"/>
                </a:lnTo>
                <a:lnTo>
                  <a:pt x="4093761" y="740943"/>
                </a:lnTo>
                <a:lnTo>
                  <a:pt x="0" y="740943"/>
                </a:lnTo>
                <a:lnTo>
                  <a:pt x="0" y="0"/>
                </a:lnTo>
                <a:close/>
              </a:path>
            </a:pathLst>
          </a:custGeom>
          <a:blipFill>
            <a:blip r:embed="rId3"/>
            <a:stretch>
              <a:fillRect l="-14536" t="-122188" r="0" b="-410634"/>
            </a:stretch>
          </a:blipFill>
        </p:spPr>
      </p:sp>
      <p:sp>
        <p:nvSpPr>
          <p:cNvPr name="TextBox 4" id="4"/>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000000"/>
                </a:solidFill>
                <a:latin typeface="Poppins Bold"/>
                <a:ea typeface="Poppins Bold"/>
                <a:cs typeface="Poppins Bold"/>
                <a:sym typeface="Poppins Bold"/>
              </a:rPr>
              <a:t>LDE Thesis Lab - Groene Zorg</a:t>
            </a:r>
          </a:p>
        </p:txBody>
      </p:sp>
      <p:sp>
        <p:nvSpPr>
          <p:cNvPr name="TextBox 5" id="5"/>
          <p:cNvSpPr txBox="true"/>
          <p:nvPr/>
        </p:nvSpPr>
        <p:spPr>
          <a:xfrm rot="0">
            <a:off x="1028700" y="1942639"/>
            <a:ext cx="8115300" cy="1036335"/>
          </a:xfrm>
          <a:prstGeom prst="rect">
            <a:avLst/>
          </a:prstGeom>
        </p:spPr>
        <p:txBody>
          <a:bodyPr anchor="t" rtlCol="false" tIns="0" lIns="0" bIns="0" rIns="0">
            <a:spAutoFit/>
          </a:bodyPr>
          <a:lstStyle/>
          <a:p>
            <a:pPr algn="l">
              <a:lnSpc>
                <a:spcPts val="6720"/>
              </a:lnSpc>
            </a:pPr>
            <a:r>
              <a:rPr lang="en-US" b="true" sz="8400" spc="-873">
                <a:solidFill>
                  <a:srgbClr val="492326"/>
                </a:solidFill>
                <a:latin typeface="Poppins Ultra-Bold"/>
                <a:ea typeface="Poppins Ultra-Bold"/>
                <a:cs typeface="Poppins Ultra-Bold"/>
                <a:sym typeface="Poppins Ultra-Bold"/>
              </a:rPr>
              <a:t>AANBEVELING</a:t>
            </a:r>
          </a:p>
        </p:txBody>
      </p:sp>
      <p:sp>
        <p:nvSpPr>
          <p:cNvPr name="TextBox 6" id="6"/>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000000"/>
                </a:solidFill>
                <a:latin typeface="Poppins"/>
                <a:ea typeface="Poppins"/>
                <a:cs typeface="Poppins"/>
                <a:sym typeface="Poppins"/>
              </a:rPr>
              <a:t>30 Juni</a:t>
            </a:r>
            <a:r>
              <a:rPr lang="en-US" sz="1599" spc="-31">
                <a:solidFill>
                  <a:srgbClr val="000000"/>
                </a:solidFill>
                <a:latin typeface="Poppins"/>
                <a:ea typeface="Poppins"/>
                <a:cs typeface="Poppins"/>
                <a:sym typeface="Poppins"/>
              </a:rPr>
              <a:t>, 2026</a:t>
            </a:r>
          </a:p>
        </p:txBody>
      </p:sp>
      <p:sp>
        <p:nvSpPr>
          <p:cNvPr name="TextBox 7" id="7"/>
          <p:cNvSpPr txBox="true"/>
          <p:nvPr/>
        </p:nvSpPr>
        <p:spPr>
          <a:xfrm rot="0">
            <a:off x="1149958" y="2829267"/>
            <a:ext cx="3296022" cy="368300"/>
          </a:xfrm>
          <a:prstGeom prst="rect">
            <a:avLst/>
          </a:prstGeom>
        </p:spPr>
        <p:txBody>
          <a:bodyPr anchor="t" rtlCol="false" tIns="0" lIns="0" bIns="0" rIns="0">
            <a:spAutoFit/>
          </a:bodyPr>
          <a:lstStyle/>
          <a:p>
            <a:pPr algn="ctr">
              <a:lnSpc>
                <a:spcPts val="2800"/>
              </a:lnSpc>
            </a:pPr>
            <a:r>
              <a:rPr lang="en-US" sz="2000" b="true">
                <a:solidFill>
                  <a:srgbClr val="000000"/>
                </a:solidFill>
                <a:latin typeface="Poppins Bold"/>
                <a:ea typeface="Poppins Bold"/>
                <a:cs typeface="Poppins Bold"/>
                <a:sym typeface="Poppins Bold"/>
              </a:rPr>
              <a:t>Advies aan Zilveren Kruis</a:t>
            </a:r>
          </a:p>
        </p:txBody>
      </p:sp>
      <p:sp>
        <p:nvSpPr>
          <p:cNvPr name="TextBox 8" id="8"/>
          <p:cNvSpPr txBox="true"/>
          <p:nvPr/>
        </p:nvSpPr>
        <p:spPr>
          <a:xfrm rot="0">
            <a:off x="5873242" y="3701884"/>
            <a:ext cx="6541517" cy="407035"/>
          </a:xfrm>
          <a:prstGeom prst="rect">
            <a:avLst/>
          </a:prstGeom>
        </p:spPr>
        <p:txBody>
          <a:bodyPr anchor="t" rtlCol="false" tIns="0" lIns="0" bIns="0" rIns="0">
            <a:spAutoFit/>
          </a:bodyPr>
          <a:lstStyle/>
          <a:p>
            <a:pPr algn="ctr">
              <a:lnSpc>
                <a:spcPts val="2900"/>
              </a:lnSpc>
              <a:spcBef>
                <a:spcPct val="0"/>
              </a:spcBef>
            </a:pPr>
            <a:r>
              <a:rPr lang="en-US" sz="2900" spc="-58">
                <a:solidFill>
                  <a:srgbClr val="492326"/>
                </a:solidFill>
                <a:latin typeface="Poppins"/>
                <a:ea typeface="Poppins"/>
                <a:cs typeface="Poppins"/>
                <a:sym typeface="Poppins"/>
              </a:rPr>
              <a:t>Zilveren Kruis kan 3 rollen aannemen:</a:t>
            </a:r>
          </a:p>
        </p:txBody>
      </p:sp>
      <p:sp>
        <p:nvSpPr>
          <p:cNvPr name="TextBox 9" id="9"/>
          <p:cNvSpPr txBox="true"/>
          <p:nvPr/>
        </p:nvSpPr>
        <p:spPr>
          <a:xfrm rot="0">
            <a:off x="17605900" y="46939"/>
            <a:ext cx="246906" cy="580390"/>
          </a:xfrm>
          <a:prstGeom prst="rect">
            <a:avLst/>
          </a:prstGeom>
        </p:spPr>
        <p:txBody>
          <a:bodyPr anchor="t" rtlCol="false" tIns="0" lIns="0" bIns="0" rIns="0">
            <a:spAutoFit/>
          </a:bodyPr>
          <a:lstStyle/>
          <a:p>
            <a:pPr algn="ctr">
              <a:lnSpc>
                <a:spcPts val="4759"/>
              </a:lnSpc>
            </a:pPr>
            <a:r>
              <a:rPr lang="en-US" sz="3399">
                <a:solidFill>
                  <a:srgbClr val="000000"/>
                </a:solidFill>
                <a:latin typeface="Open Sans"/>
                <a:ea typeface="Open Sans"/>
                <a:cs typeface="Open Sans"/>
                <a:sym typeface="Open Sans"/>
              </a:rPr>
              <a:t>5</a:t>
            </a:r>
          </a:p>
        </p:txBody>
      </p:sp>
      <p:sp>
        <p:nvSpPr>
          <p:cNvPr name="TextBox 10" id="10"/>
          <p:cNvSpPr txBox="true"/>
          <p:nvPr/>
        </p:nvSpPr>
        <p:spPr>
          <a:xfrm rot="0">
            <a:off x="1135770" y="4792663"/>
            <a:ext cx="4405541" cy="1005204"/>
          </a:xfrm>
          <a:prstGeom prst="rect">
            <a:avLst/>
          </a:prstGeom>
        </p:spPr>
        <p:txBody>
          <a:bodyPr anchor="t" rtlCol="false" tIns="0" lIns="0" bIns="0" rIns="0">
            <a:spAutoFit/>
          </a:bodyPr>
          <a:lstStyle/>
          <a:p>
            <a:pPr algn="ctr">
              <a:lnSpc>
                <a:spcPts val="3920"/>
              </a:lnSpc>
            </a:pPr>
            <a:r>
              <a:rPr lang="en-US" sz="2800" b="true">
                <a:solidFill>
                  <a:srgbClr val="492326"/>
                </a:solidFill>
                <a:latin typeface="Poppins Bold"/>
                <a:ea typeface="Poppins Bold"/>
                <a:cs typeface="Poppins Bold"/>
                <a:sym typeface="Poppins Bold"/>
              </a:rPr>
              <a:t>Initiator &amp; financieerder (interventie 1)</a:t>
            </a:r>
          </a:p>
        </p:txBody>
      </p:sp>
      <p:sp>
        <p:nvSpPr>
          <p:cNvPr name="TextBox 11" id="11"/>
          <p:cNvSpPr txBox="true"/>
          <p:nvPr/>
        </p:nvSpPr>
        <p:spPr>
          <a:xfrm rot="0">
            <a:off x="7309926" y="4718520"/>
            <a:ext cx="3874202" cy="1005205"/>
          </a:xfrm>
          <a:prstGeom prst="rect">
            <a:avLst/>
          </a:prstGeom>
        </p:spPr>
        <p:txBody>
          <a:bodyPr anchor="t" rtlCol="false" tIns="0" lIns="0" bIns="0" rIns="0">
            <a:spAutoFit/>
          </a:bodyPr>
          <a:lstStyle/>
          <a:p>
            <a:pPr algn="ctr">
              <a:lnSpc>
                <a:spcPts val="3919"/>
              </a:lnSpc>
            </a:pPr>
            <a:r>
              <a:rPr lang="en-US" sz="2799" b="true">
                <a:solidFill>
                  <a:srgbClr val="492326"/>
                </a:solidFill>
                <a:latin typeface="Poppins Bold"/>
                <a:ea typeface="Poppins Bold"/>
                <a:cs typeface="Poppins Bold"/>
                <a:sym typeface="Poppins Bold"/>
              </a:rPr>
              <a:t>Facilitator (interventie 2)</a:t>
            </a:r>
          </a:p>
        </p:txBody>
      </p:sp>
      <p:sp>
        <p:nvSpPr>
          <p:cNvPr name="TextBox 12" id="12"/>
          <p:cNvSpPr txBox="true"/>
          <p:nvPr/>
        </p:nvSpPr>
        <p:spPr>
          <a:xfrm rot="0">
            <a:off x="12678702" y="4792663"/>
            <a:ext cx="4405541" cy="1005205"/>
          </a:xfrm>
          <a:prstGeom prst="rect">
            <a:avLst/>
          </a:prstGeom>
        </p:spPr>
        <p:txBody>
          <a:bodyPr anchor="t" rtlCol="false" tIns="0" lIns="0" bIns="0" rIns="0">
            <a:spAutoFit/>
          </a:bodyPr>
          <a:lstStyle/>
          <a:p>
            <a:pPr algn="ctr">
              <a:lnSpc>
                <a:spcPts val="3919"/>
              </a:lnSpc>
            </a:pPr>
            <a:r>
              <a:rPr lang="en-US" sz="2799" b="true">
                <a:solidFill>
                  <a:srgbClr val="492326"/>
                </a:solidFill>
                <a:latin typeface="Poppins Bold"/>
                <a:ea typeface="Poppins Bold"/>
                <a:cs typeface="Poppins Bold"/>
                <a:sym typeface="Poppins Bold"/>
              </a:rPr>
              <a:t>Communicator (interventie 3)</a:t>
            </a:r>
          </a:p>
        </p:txBody>
      </p:sp>
      <p:sp>
        <p:nvSpPr>
          <p:cNvPr name="TextBox 13" id="13"/>
          <p:cNvSpPr txBox="true"/>
          <p:nvPr/>
        </p:nvSpPr>
        <p:spPr>
          <a:xfrm rot="0">
            <a:off x="1149958" y="6132512"/>
            <a:ext cx="4741594" cy="1980656"/>
          </a:xfrm>
          <a:prstGeom prst="rect">
            <a:avLst/>
          </a:prstGeom>
        </p:spPr>
        <p:txBody>
          <a:bodyPr anchor="t" rtlCol="false" tIns="0" lIns="0" bIns="0" rIns="0">
            <a:spAutoFit/>
          </a:bodyPr>
          <a:lstStyle/>
          <a:p>
            <a:pPr algn="ctr">
              <a:lnSpc>
                <a:spcPts val="2240"/>
              </a:lnSpc>
            </a:pPr>
            <a:r>
              <a:rPr lang="en-US" sz="1600">
                <a:solidFill>
                  <a:srgbClr val="492326"/>
                </a:solidFill>
                <a:latin typeface="Poppins"/>
                <a:ea typeface="Poppins"/>
                <a:cs typeface="Poppins"/>
                <a:sym typeface="Poppins"/>
              </a:rPr>
              <a:t>Breng bestaande flagging systemen in kaart</a:t>
            </a:r>
          </a:p>
          <a:p>
            <a:pPr algn="ctr">
              <a:lnSpc>
                <a:spcPts val="2240"/>
              </a:lnSpc>
            </a:pPr>
          </a:p>
          <a:p>
            <a:pPr algn="ctr">
              <a:lnSpc>
                <a:spcPts val="2240"/>
              </a:lnSpc>
            </a:pPr>
            <a:r>
              <a:rPr lang="en-US" sz="1600">
                <a:solidFill>
                  <a:srgbClr val="492326"/>
                </a:solidFill>
                <a:latin typeface="Poppins"/>
                <a:ea typeface="Poppins"/>
                <a:cs typeface="Poppins"/>
                <a:sym typeface="Poppins"/>
              </a:rPr>
              <a:t>Bouw stakeholderssteun op en start eerste pilot</a:t>
            </a:r>
          </a:p>
          <a:p>
            <a:pPr algn="ctr">
              <a:lnSpc>
                <a:spcPts val="2240"/>
              </a:lnSpc>
            </a:pPr>
          </a:p>
          <a:p>
            <a:pPr algn="ctr">
              <a:lnSpc>
                <a:spcPts val="2240"/>
              </a:lnSpc>
            </a:pPr>
            <a:r>
              <a:rPr lang="en-US" sz="1600">
                <a:solidFill>
                  <a:srgbClr val="492326"/>
                </a:solidFill>
                <a:latin typeface="Poppins"/>
                <a:ea typeface="Poppins"/>
                <a:cs typeface="Poppins"/>
                <a:sym typeface="Poppins"/>
              </a:rPr>
              <a:t>Bredere implementatie, verankeren in ZN (indien succesvol)</a:t>
            </a:r>
          </a:p>
        </p:txBody>
      </p:sp>
      <p:sp>
        <p:nvSpPr>
          <p:cNvPr name="TextBox 14" id="14"/>
          <p:cNvSpPr txBox="true"/>
          <p:nvPr/>
        </p:nvSpPr>
        <p:spPr>
          <a:xfrm rot="0">
            <a:off x="6537156" y="6132512"/>
            <a:ext cx="5419742" cy="1698703"/>
          </a:xfrm>
          <a:prstGeom prst="rect">
            <a:avLst/>
          </a:prstGeom>
        </p:spPr>
        <p:txBody>
          <a:bodyPr anchor="t" rtlCol="false" tIns="0" lIns="0" bIns="0" rIns="0">
            <a:spAutoFit/>
          </a:bodyPr>
          <a:lstStyle/>
          <a:p>
            <a:pPr algn="ctr">
              <a:lnSpc>
                <a:spcPts val="2240"/>
              </a:lnSpc>
            </a:pPr>
            <a:r>
              <a:rPr lang="en-US" sz="1600">
                <a:solidFill>
                  <a:srgbClr val="492326"/>
                </a:solidFill>
                <a:latin typeface="Poppins"/>
                <a:ea typeface="Poppins"/>
                <a:cs typeface="Poppins"/>
                <a:sym typeface="Poppins"/>
              </a:rPr>
              <a:t>Identificeer best practices met expertgroep</a:t>
            </a:r>
          </a:p>
          <a:p>
            <a:pPr algn="ctr">
              <a:lnSpc>
                <a:spcPts val="2240"/>
              </a:lnSpc>
            </a:pPr>
          </a:p>
          <a:p>
            <a:pPr algn="ctr">
              <a:lnSpc>
                <a:spcPts val="2240"/>
              </a:lnSpc>
            </a:pPr>
            <a:r>
              <a:rPr lang="en-US" sz="1600">
                <a:solidFill>
                  <a:srgbClr val="492326"/>
                </a:solidFill>
                <a:latin typeface="Poppins"/>
                <a:ea typeface="Poppins"/>
                <a:cs typeface="Poppins"/>
                <a:sym typeface="Poppins"/>
              </a:rPr>
              <a:t>Vertaal bevindingen naar FTO’s in samenwerking met bv. KNMP, IVM, NHG</a:t>
            </a:r>
          </a:p>
          <a:p>
            <a:pPr algn="ctr">
              <a:lnSpc>
                <a:spcPts val="2240"/>
              </a:lnSpc>
            </a:pPr>
          </a:p>
          <a:p>
            <a:pPr algn="ctr">
              <a:lnSpc>
                <a:spcPts val="2240"/>
              </a:lnSpc>
            </a:pPr>
            <a:r>
              <a:rPr lang="en-US" sz="1600">
                <a:solidFill>
                  <a:srgbClr val="492326"/>
                </a:solidFill>
                <a:latin typeface="Poppins"/>
                <a:ea typeface="Poppins"/>
                <a:cs typeface="Poppins"/>
                <a:sym typeface="Poppins"/>
              </a:rPr>
              <a:t>Verspreid inzichten via netwerken</a:t>
            </a:r>
          </a:p>
        </p:txBody>
      </p:sp>
      <p:sp>
        <p:nvSpPr>
          <p:cNvPr name="TextBox 15" id="15"/>
          <p:cNvSpPr txBox="true"/>
          <p:nvPr/>
        </p:nvSpPr>
        <p:spPr>
          <a:xfrm rot="0">
            <a:off x="12195146" y="6132512"/>
            <a:ext cx="5372653" cy="1980656"/>
          </a:xfrm>
          <a:prstGeom prst="rect">
            <a:avLst/>
          </a:prstGeom>
        </p:spPr>
        <p:txBody>
          <a:bodyPr anchor="t" rtlCol="false" tIns="0" lIns="0" bIns="0" rIns="0">
            <a:spAutoFit/>
          </a:bodyPr>
          <a:lstStyle/>
          <a:p>
            <a:pPr algn="ctr">
              <a:lnSpc>
                <a:spcPts val="2240"/>
              </a:lnSpc>
            </a:pPr>
            <a:r>
              <a:rPr lang="en-US" sz="1600">
                <a:solidFill>
                  <a:srgbClr val="492326"/>
                </a:solidFill>
                <a:latin typeface="Poppins"/>
                <a:ea typeface="Poppins"/>
                <a:cs typeface="Poppins"/>
                <a:sym typeface="Poppins"/>
              </a:rPr>
              <a:t>Integreer medicatieverspilling in (patient)communicatie</a:t>
            </a:r>
          </a:p>
          <a:p>
            <a:pPr algn="ctr">
              <a:lnSpc>
                <a:spcPts val="2240"/>
              </a:lnSpc>
            </a:pPr>
          </a:p>
          <a:p>
            <a:pPr algn="ctr">
              <a:lnSpc>
                <a:spcPts val="2240"/>
              </a:lnSpc>
            </a:pPr>
            <a:r>
              <a:rPr lang="en-US" sz="1600">
                <a:solidFill>
                  <a:srgbClr val="492326"/>
                </a:solidFill>
                <a:latin typeface="Poppins"/>
                <a:ea typeface="Poppins"/>
                <a:cs typeface="Poppins"/>
                <a:sym typeface="Poppins"/>
              </a:rPr>
              <a:t>Evalueer campagnebereik</a:t>
            </a:r>
          </a:p>
          <a:p>
            <a:pPr algn="ctr">
              <a:lnSpc>
                <a:spcPts val="2240"/>
              </a:lnSpc>
            </a:pPr>
          </a:p>
          <a:p>
            <a:pPr algn="ctr">
              <a:lnSpc>
                <a:spcPts val="2240"/>
              </a:lnSpc>
            </a:pPr>
            <a:r>
              <a:rPr lang="en-US" sz="1600">
                <a:solidFill>
                  <a:srgbClr val="492326"/>
                </a:solidFill>
                <a:latin typeface="Poppins"/>
                <a:ea typeface="Poppins"/>
                <a:cs typeface="Poppins"/>
                <a:sym typeface="Poppins"/>
              </a:rPr>
              <a:t>Versterk duurzaamheidsframing in contracten/beleid/richtlijnen</a:t>
            </a:r>
          </a:p>
        </p:txBody>
      </p:sp>
      <p:sp>
        <p:nvSpPr>
          <p:cNvPr name="TextBox 16" id="16"/>
          <p:cNvSpPr txBox="true"/>
          <p:nvPr/>
        </p:nvSpPr>
        <p:spPr>
          <a:xfrm rot="0">
            <a:off x="-2571572" y="6152745"/>
            <a:ext cx="5910112" cy="1763682"/>
          </a:xfrm>
          <a:prstGeom prst="rect">
            <a:avLst/>
          </a:prstGeom>
        </p:spPr>
        <p:txBody>
          <a:bodyPr anchor="t" rtlCol="false" tIns="0" lIns="0" bIns="0" rIns="0">
            <a:spAutoFit/>
          </a:bodyPr>
          <a:lstStyle/>
          <a:p>
            <a:pPr algn="ctr">
              <a:lnSpc>
                <a:spcPts val="2792"/>
              </a:lnSpc>
            </a:pPr>
            <a:r>
              <a:rPr lang="en-US" sz="1994">
                <a:solidFill>
                  <a:srgbClr val="492326"/>
                </a:solidFill>
                <a:latin typeface="Poppins"/>
                <a:ea typeface="Poppins"/>
                <a:cs typeface="Poppins"/>
                <a:sym typeface="Poppins"/>
              </a:rPr>
              <a:t>2026</a:t>
            </a:r>
          </a:p>
          <a:p>
            <a:pPr algn="ctr">
              <a:lnSpc>
                <a:spcPts val="2792"/>
              </a:lnSpc>
            </a:pPr>
          </a:p>
          <a:p>
            <a:pPr algn="ctr">
              <a:lnSpc>
                <a:spcPts val="2792"/>
              </a:lnSpc>
            </a:pPr>
            <a:r>
              <a:rPr lang="en-US" sz="1994">
                <a:solidFill>
                  <a:srgbClr val="492326"/>
                </a:solidFill>
                <a:latin typeface="Poppins"/>
                <a:ea typeface="Poppins"/>
                <a:cs typeface="Poppins"/>
                <a:sym typeface="Poppins"/>
              </a:rPr>
              <a:t>2027</a:t>
            </a:r>
          </a:p>
          <a:p>
            <a:pPr algn="ctr">
              <a:lnSpc>
                <a:spcPts val="2792"/>
              </a:lnSpc>
            </a:pPr>
          </a:p>
          <a:p>
            <a:pPr algn="ctr">
              <a:lnSpc>
                <a:spcPts val="2792"/>
              </a:lnSpc>
            </a:pPr>
            <a:r>
              <a:rPr lang="en-US" sz="1994">
                <a:solidFill>
                  <a:srgbClr val="492326"/>
                </a:solidFill>
                <a:latin typeface="Poppins"/>
                <a:ea typeface="Poppins"/>
                <a:cs typeface="Poppins"/>
                <a:sym typeface="Poppins"/>
              </a:rPr>
              <a:t>2028</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aphicFrame>
        <p:nvGraphicFramePr>
          <p:cNvPr name="Object 2" id="2"/>
          <p:cNvGraphicFramePr/>
          <p:nvPr/>
        </p:nvGraphicFramePr>
        <p:xfrm>
          <a:off x="3285469" y="4723844"/>
          <a:ext cx="7543800" cy="2514600"/>
        </p:xfrm>
        <a:graphic>
          <a:graphicData uri="http://schemas.openxmlformats.org/presentationml/2006/ole">
            <p:oleObj imgW="9042400" imgH="4013200" r:id="rId3" progId="Excel.Sheet.12" name="Worksheet">
              <p:embed/>
              <p:pic>
                <p:nvPicPr>
                  <p:cNvPr name="" id="0"/>
                  <p:cNvPicPr/>
                  <p:nvPr/>
                </p:nvPicPr>
                <p:blipFill>
                  <a:blip r:embed="rId2"/>
                  <a:stretch>
                    <a:fillRect/>
                  </a:stretch>
                </p:blipFill>
                <p:spPr>
                  <a:xfrm>
                    <a:off x="1270000" y="1270000"/>
                    <a:ext cx="1270000" cy="1270000"/>
                  </a:xfrm>
                  <a:prstGeom prst="rect"/>
                </p:spPr>
              </p:pic>
            </p:oleObj>
          </a:graphicData>
        </a:graphic>
      </p:graphicFrame>
      <p:sp>
        <p:nvSpPr>
          <p:cNvPr name="Freeform 3" id="3"/>
          <p:cNvSpPr/>
          <p:nvPr/>
        </p:nvSpPr>
        <p:spPr>
          <a:xfrm flipH="false" flipV="false" rot="0">
            <a:off x="13599142" y="0"/>
            <a:ext cx="4688858" cy="740943"/>
          </a:xfrm>
          <a:custGeom>
            <a:avLst/>
            <a:gdLst/>
            <a:ahLst/>
            <a:cxnLst/>
            <a:rect r="r" b="b" t="t" l="l"/>
            <a:pathLst>
              <a:path h="740943" w="4688858">
                <a:moveTo>
                  <a:pt x="0" y="0"/>
                </a:moveTo>
                <a:lnTo>
                  <a:pt x="4688858" y="0"/>
                </a:lnTo>
                <a:lnTo>
                  <a:pt x="4688858" y="740943"/>
                </a:lnTo>
                <a:lnTo>
                  <a:pt x="0" y="740943"/>
                </a:lnTo>
                <a:lnTo>
                  <a:pt x="0" y="0"/>
                </a:lnTo>
                <a:close/>
              </a:path>
            </a:pathLst>
          </a:custGeom>
          <a:blipFill>
            <a:blip r:embed="rId4"/>
            <a:stretch>
              <a:fillRect l="0" t="-122188" r="0" b="-410634"/>
            </a:stretch>
          </a:blipFill>
        </p:spPr>
      </p:sp>
      <p:sp>
        <p:nvSpPr>
          <p:cNvPr name="Freeform 4" id="4"/>
          <p:cNvSpPr/>
          <p:nvPr/>
        </p:nvSpPr>
        <p:spPr>
          <a:xfrm flipH="false" flipV="false" rot="0">
            <a:off x="14194239" y="0"/>
            <a:ext cx="4093761" cy="740943"/>
          </a:xfrm>
          <a:custGeom>
            <a:avLst/>
            <a:gdLst/>
            <a:ahLst/>
            <a:cxnLst/>
            <a:rect r="r" b="b" t="t" l="l"/>
            <a:pathLst>
              <a:path h="740943" w="4093761">
                <a:moveTo>
                  <a:pt x="0" y="0"/>
                </a:moveTo>
                <a:lnTo>
                  <a:pt x="4093761" y="0"/>
                </a:lnTo>
                <a:lnTo>
                  <a:pt x="4093761" y="740943"/>
                </a:lnTo>
                <a:lnTo>
                  <a:pt x="0" y="740943"/>
                </a:lnTo>
                <a:lnTo>
                  <a:pt x="0" y="0"/>
                </a:lnTo>
                <a:close/>
              </a:path>
            </a:pathLst>
          </a:custGeom>
          <a:blipFill>
            <a:blip r:embed="rId5"/>
            <a:stretch>
              <a:fillRect l="-14536" t="-122188" r="0" b="-410634"/>
            </a:stretch>
          </a:blipFill>
        </p:spPr>
      </p:sp>
      <p:sp>
        <p:nvSpPr>
          <p:cNvPr name="TextBox 5" id="5"/>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000000"/>
                </a:solidFill>
                <a:latin typeface="Poppins Bold"/>
                <a:ea typeface="Poppins Bold"/>
                <a:cs typeface="Poppins Bold"/>
                <a:sym typeface="Poppins Bold"/>
              </a:rPr>
              <a:t>LDE Thesis Lab - Groene Zorg</a:t>
            </a:r>
          </a:p>
        </p:txBody>
      </p:sp>
      <p:sp>
        <p:nvSpPr>
          <p:cNvPr name="TextBox 6" id="6"/>
          <p:cNvSpPr txBox="true"/>
          <p:nvPr/>
        </p:nvSpPr>
        <p:spPr>
          <a:xfrm rot="0">
            <a:off x="1028700" y="1942639"/>
            <a:ext cx="8115300" cy="1036335"/>
          </a:xfrm>
          <a:prstGeom prst="rect">
            <a:avLst/>
          </a:prstGeom>
        </p:spPr>
        <p:txBody>
          <a:bodyPr anchor="t" rtlCol="false" tIns="0" lIns="0" bIns="0" rIns="0">
            <a:spAutoFit/>
          </a:bodyPr>
          <a:lstStyle/>
          <a:p>
            <a:pPr algn="l">
              <a:lnSpc>
                <a:spcPts val="6720"/>
              </a:lnSpc>
            </a:pPr>
            <a:r>
              <a:rPr lang="en-US" b="true" sz="8400" spc="-873">
                <a:solidFill>
                  <a:srgbClr val="492326"/>
                </a:solidFill>
                <a:latin typeface="Poppins Ultra-Bold"/>
                <a:ea typeface="Poppins Ultra-Bold"/>
                <a:cs typeface="Poppins Ultra-Bold"/>
                <a:sym typeface="Poppins Ultra-Bold"/>
              </a:rPr>
              <a:t>AANBEVELING</a:t>
            </a:r>
          </a:p>
        </p:txBody>
      </p:sp>
      <p:sp>
        <p:nvSpPr>
          <p:cNvPr name="TextBox 7" id="7"/>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000000"/>
                </a:solidFill>
                <a:latin typeface="Poppins"/>
                <a:ea typeface="Poppins"/>
                <a:cs typeface="Poppins"/>
                <a:sym typeface="Poppins"/>
              </a:rPr>
              <a:t>30 Juni</a:t>
            </a:r>
            <a:r>
              <a:rPr lang="en-US" sz="1599" spc="-31">
                <a:solidFill>
                  <a:srgbClr val="000000"/>
                </a:solidFill>
                <a:latin typeface="Poppins"/>
                <a:ea typeface="Poppins"/>
                <a:cs typeface="Poppins"/>
                <a:sym typeface="Poppins"/>
              </a:rPr>
              <a:t>, 2026</a:t>
            </a:r>
          </a:p>
        </p:txBody>
      </p:sp>
      <p:sp>
        <p:nvSpPr>
          <p:cNvPr name="TextBox 8" id="8"/>
          <p:cNvSpPr txBox="true"/>
          <p:nvPr/>
        </p:nvSpPr>
        <p:spPr>
          <a:xfrm rot="0">
            <a:off x="1149958" y="2829267"/>
            <a:ext cx="3296022" cy="368300"/>
          </a:xfrm>
          <a:prstGeom prst="rect">
            <a:avLst/>
          </a:prstGeom>
        </p:spPr>
        <p:txBody>
          <a:bodyPr anchor="t" rtlCol="false" tIns="0" lIns="0" bIns="0" rIns="0">
            <a:spAutoFit/>
          </a:bodyPr>
          <a:lstStyle/>
          <a:p>
            <a:pPr algn="ctr">
              <a:lnSpc>
                <a:spcPts val="2800"/>
              </a:lnSpc>
            </a:pPr>
            <a:r>
              <a:rPr lang="en-US" sz="2000" b="true">
                <a:solidFill>
                  <a:srgbClr val="000000"/>
                </a:solidFill>
                <a:latin typeface="Poppins Bold"/>
                <a:ea typeface="Poppins Bold"/>
                <a:cs typeface="Poppins Bold"/>
                <a:sym typeface="Poppins Bold"/>
              </a:rPr>
              <a:t>Advies aan Zilveren Kruis</a:t>
            </a:r>
          </a:p>
        </p:txBody>
      </p:sp>
      <p:sp>
        <p:nvSpPr>
          <p:cNvPr name="TextBox 9" id="9"/>
          <p:cNvSpPr txBox="true"/>
          <p:nvPr/>
        </p:nvSpPr>
        <p:spPr>
          <a:xfrm rot="0">
            <a:off x="5873242" y="3701884"/>
            <a:ext cx="6541517" cy="407035"/>
          </a:xfrm>
          <a:prstGeom prst="rect">
            <a:avLst/>
          </a:prstGeom>
        </p:spPr>
        <p:txBody>
          <a:bodyPr anchor="t" rtlCol="false" tIns="0" lIns="0" bIns="0" rIns="0">
            <a:spAutoFit/>
          </a:bodyPr>
          <a:lstStyle/>
          <a:p>
            <a:pPr algn="ctr">
              <a:lnSpc>
                <a:spcPts val="2900"/>
              </a:lnSpc>
              <a:spcBef>
                <a:spcPct val="0"/>
              </a:spcBef>
            </a:pPr>
            <a:r>
              <a:rPr lang="en-US" sz="2900" spc="-58">
                <a:solidFill>
                  <a:srgbClr val="492326"/>
                </a:solidFill>
                <a:latin typeface="Poppins"/>
                <a:ea typeface="Poppins"/>
                <a:cs typeface="Poppins"/>
                <a:sym typeface="Poppins"/>
              </a:rPr>
              <a:t>Zilveren Kruis kan 3 rollen aannemen:</a:t>
            </a:r>
          </a:p>
        </p:txBody>
      </p:sp>
      <p:sp>
        <p:nvSpPr>
          <p:cNvPr name="TextBox 10" id="10"/>
          <p:cNvSpPr txBox="true"/>
          <p:nvPr/>
        </p:nvSpPr>
        <p:spPr>
          <a:xfrm rot="0">
            <a:off x="17605900" y="46939"/>
            <a:ext cx="246906" cy="580390"/>
          </a:xfrm>
          <a:prstGeom prst="rect">
            <a:avLst/>
          </a:prstGeom>
        </p:spPr>
        <p:txBody>
          <a:bodyPr anchor="t" rtlCol="false" tIns="0" lIns="0" bIns="0" rIns="0">
            <a:spAutoFit/>
          </a:bodyPr>
          <a:lstStyle/>
          <a:p>
            <a:pPr algn="ctr">
              <a:lnSpc>
                <a:spcPts val="4759"/>
              </a:lnSpc>
            </a:pPr>
            <a:r>
              <a:rPr lang="en-US" sz="3399">
                <a:solidFill>
                  <a:srgbClr val="000000"/>
                </a:solidFill>
                <a:latin typeface="Open Sans"/>
                <a:ea typeface="Open Sans"/>
                <a:cs typeface="Open Sans"/>
                <a:sym typeface="Open Sans"/>
              </a:rPr>
              <a:t>5</a:t>
            </a:r>
          </a:p>
        </p:txBody>
      </p:sp>
      <p:sp>
        <p:nvSpPr>
          <p:cNvPr name="Freeform 11" id="11"/>
          <p:cNvSpPr/>
          <p:nvPr/>
        </p:nvSpPr>
        <p:spPr>
          <a:xfrm flipH="false" flipV="false" rot="0">
            <a:off x="3285469" y="3355250"/>
            <a:ext cx="11819069" cy="7538344"/>
          </a:xfrm>
          <a:custGeom>
            <a:avLst/>
            <a:gdLst/>
            <a:ahLst/>
            <a:cxnLst/>
            <a:rect r="r" b="b" t="t" l="l"/>
            <a:pathLst>
              <a:path h="7538344" w="11819069">
                <a:moveTo>
                  <a:pt x="0" y="0"/>
                </a:moveTo>
                <a:lnTo>
                  <a:pt x="11819069" y="0"/>
                </a:lnTo>
                <a:lnTo>
                  <a:pt x="11819069" y="7538344"/>
                </a:lnTo>
                <a:lnTo>
                  <a:pt x="0" y="7538344"/>
                </a:lnTo>
                <a:lnTo>
                  <a:pt x="0" y="0"/>
                </a:lnTo>
                <a:close/>
              </a:path>
            </a:pathLst>
          </a:custGeom>
          <a:blipFill>
            <a:blip r:embed="rId6"/>
            <a:stretch>
              <a:fillRect l="0" t="-2131" r="0" b="-2131"/>
            </a:stretch>
          </a:blipFill>
        </p:spPr>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581879" y="7657226"/>
            <a:ext cx="520795" cy="1601074"/>
          </a:xfrm>
          <a:custGeom>
            <a:avLst/>
            <a:gdLst/>
            <a:ahLst/>
            <a:cxnLst/>
            <a:rect r="r" b="b" t="t" l="l"/>
            <a:pathLst>
              <a:path h="1601074" w="520795">
                <a:moveTo>
                  <a:pt x="0" y="0"/>
                </a:moveTo>
                <a:lnTo>
                  <a:pt x="520796" y="0"/>
                </a:lnTo>
                <a:lnTo>
                  <a:pt x="520796" y="1601074"/>
                </a:lnTo>
                <a:lnTo>
                  <a:pt x="0" y="160107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028700" y="2818371"/>
            <a:ext cx="12839939" cy="5821681"/>
          </a:xfrm>
          <a:prstGeom prst="rect">
            <a:avLst/>
          </a:prstGeom>
        </p:spPr>
        <p:txBody>
          <a:bodyPr anchor="t" rtlCol="false" tIns="0" lIns="0" bIns="0" rIns="0">
            <a:spAutoFit/>
          </a:bodyPr>
          <a:lstStyle/>
          <a:p>
            <a:pPr algn="l" marL="712465" indent="-356233" lvl="1">
              <a:lnSpc>
                <a:spcPts val="4619"/>
              </a:lnSpc>
              <a:buFont typeface="Arial"/>
              <a:buChar char="•"/>
            </a:pPr>
            <a:r>
              <a:rPr lang="en-US" b="true" sz="3299">
                <a:solidFill>
                  <a:srgbClr val="492326"/>
                </a:solidFill>
                <a:latin typeface="Poppins Bold"/>
                <a:ea typeface="Poppins Bold"/>
                <a:cs typeface="Poppins Bold"/>
                <a:sym typeface="Poppins Bold"/>
              </a:rPr>
              <a:t>Medicatiebeoordelingen ondersteunen duurzaam medicatiegebruik</a:t>
            </a:r>
          </a:p>
          <a:p>
            <a:pPr algn="l" marL="712465" indent="-356233" lvl="1">
              <a:lnSpc>
                <a:spcPts val="4619"/>
              </a:lnSpc>
              <a:buFont typeface="Arial"/>
              <a:buChar char="•"/>
            </a:pPr>
            <a:r>
              <a:rPr lang="en-US" b="true" sz="3299">
                <a:solidFill>
                  <a:srgbClr val="492326"/>
                </a:solidFill>
                <a:latin typeface="Poppins Bold"/>
                <a:ea typeface="Poppins Bold"/>
                <a:cs typeface="Poppins Bold"/>
                <a:sym typeface="Poppins Bold"/>
              </a:rPr>
              <a:t>Drie interventies pakken belangrijke implementatiebarrières aan</a:t>
            </a:r>
          </a:p>
          <a:p>
            <a:pPr algn="l" marL="712465" indent="-356233" lvl="1">
              <a:lnSpc>
                <a:spcPts val="4619"/>
              </a:lnSpc>
              <a:buFont typeface="Arial"/>
              <a:buChar char="•"/>
            </a:pPr>
            <a:r>
              <a:rPr lang="en-US" b="true" sz="3299">
                <a:solidFill>
                  <a:srgbClr val="492326"/>
                </a:solidFill>
                <a:latin typeface="Poppins Bold"/>
                <a:ea typeface="Poppins Bold"/>
                <a:cs typeface="Poppins Bold"/>
                <a:sym typeface="Poppins Bold"/>
              </a:rPr>
              <a:t>Implementatie moet impact en werkdruk in balans brengen</a:t>
            </a:r>
          </a:p>
          <a:p>
            <a:pPr algn="l">
              <a:lnSpc>
                <a:spcPts val="4619"/>
              </a:lnSpc>
            </a:pPr>
          </a:p>
          <a:p>
            <a:pPr algn="l">
              <a:lnSpc>
                <a:spcPts val="4619"/>
              </a:lnSpc>
            </a:pPr>
          </a:p>
          <a:p>
            <a:pPr algn="l">
              <a:lnSpc>
                <a:spcPts val="4619"/>
              </a:lnSpc>
            </a:pPr>
          </a:p>
          <a:p>
            <a:pPr algn="l">
              <a:lnSpc>
                <a:spcPts val="4619"/>
              </a:lnSpc>
            </a:pPr>
          </a:p>
        </p:txBody>
      </p:sp>
      <p:sp>
        <p:nvSpPr>
          <p:cNvPr name="TextBox 4" id="4"/>
          <p:cNvSpPr txBox="true"/>
          <p:nvPr/>
        </p:nvSpPr>
        <p:spPr>
          <a:xfrm rot="0">
            <a:off x="2408401" y="7733228"/>
            <a:ext cx="12839939" cy="1334771"/>
          </a:xfrm>
          <a:prstGeom prst="rect">
            <a:avLst/>
          </a:prstGeom>
        </p:spPr>
        <p:txBody>
          <a:bodyPr anchor="t" rtlCol="false" tIns="0" lIns="0" bIns="0" rIns="0">
            <a:spAutoFit/>
          </a:bodyPr>
          <a:lstStyle/>
          <a:p>
            <a:pPr algn="l">
              <a:lnSpc>
                <a:spcPts val="5179"/>
              </a:lnSpc>
            </a:pPr>
            <a:r>
              <a:rPr lang="en-US" sz="3699">
                <a:solidFill>
                  <a:srgbClr val="D85757"/>
                </a:solidFill>
                <a:latin typeface="Poppins"/>
                <a:ea typeface="Poppins"/>
                <a:cs typeface="Poppins"/>
                <a:sym typeface="Poppins"/>
              </a:rPr>
              <a:t>[...] de medicatiebeoordeling moet gezien worden als “een tool in de toolbox”. </a:t>
            </a:r>
          </a:p>
        </p:txBody>
      </p:sp>
      <p:sp>
        <p:nvSpPr>
          <p:cNvPr name="TextBox 5" id="5"/>
          <p:cNvSpPr txBox="true"/>
          <p:nvPr/>
        </p:nvSpPr>
        <p:spPr>
          <a:xfrm rot="0">
            <a:off x="1842277" y="1654374"/>
            <a:ext cx="8115300" cy="1036335"/>
          </a:xfrm>
          <a:prstGeom prst="rect">
            <a:avLst/>
          </a:prstGeom>
        </p:spPr>
        <p:txBody>
          <a:bodyPr anchor="t" rtlCol="false" tIns="0" lIns="0" bIns="0" rIns="0">
            <a:spAutoFit/>
          </a:bodyPr>
          <a:lstStyle/>
          <a:p>
            <a:pPr algn="l">
              <a:lnSpc>
                <a:spcPts val="6720"/>
              </a:lnSpc>
            </a:pPr>
            <a:r>
              <a:rPr lang="en-US" b="true" sz="8400" spc="-873">
                <a:solidFill>
                  <a:srgbClr val="492326"/>
                </a:solidFill>
                <a:latin typeface="Poppins Ultra-Bold"/>
                <a:ea typeface="Poppins Ultra-Bold"/>
                <a:cs typeface="Poppins Ultra-Bold"/>
                <a:sym typeface="Poppins Ultra-Bold"/>
              </a:rPr>
              <a:t>RESUMÉ</a:t>
            </a:r>
          </a:p>
        </p:txBody>
      </p:sp>
      <p:sp>
        <p:nvSpPr>
          <p:cNvPr name="Freeform 6" id="6"/>
          <p:cNvSpPr/>
          <p:nvPr/>
        </p:nvSpPr>
        <p:spPr>
          <a:xfrm flipH="false" flipV="false" rot="0">
            <a:off x="13599142" y="0"/>
            <a:ext cx="4688858" cy="740943"/>
          </a:xfrm>
          <a:custGeom>
            <a:avLst/>
            <a:gdLst/>
            <a:ahLst/>
            <a:cxnLst/>
            <a:rect r="r" b="b" t="t" l="l"/>
            <a:pathLst>
              <a:path h="740943" w="4688858">
                <a:moveTo>
                  <a:pt x="0" y="0"/>
                </a:moveTo>
                <a:lnTo>
                  <a:pt x="4688858" y="0"/>
                </a:lnTo>
                <a:lnTo>
                  <a:pt x="4688858" y="740943"/>
                </a:lnTo>
                <a:lnTo>
                  <a:pt x="0" y="740943"/>
                </a:lnTo>
                <a:lnTo>
                  <a:pt x="0" y="0"/>
                </a:lnTo>
                <a:close/>
              </a:path>
            </a:pathLst>
          </a:custGeom>
          <a:blipFill>
            <a:blip r:embed="rId4"/>
            <a:stretch>
              <a:fillRect l="0" t="-122188" r="0" b="-410634"/>
            </a:stretch>
          </a:blipFill>
        </p:spPr>
      </p:sp>
      <p:sp>
        <p:nvSpPr>
          <p:cNvPr name="TextBox 7" id="7"/>
          <p:cNvSpPr txBox="true"/>
          <p:nvPr/>
        </p:nvSpPr>
        <p:spPr>
          <a:xfrm rot="0">
            <a:off x="17605900" y="46939"/>
            <a:ext cx="246906" cy="580390"/>
          </a:xfrm>
          <a:prstGeom prst="rect">
            <a:avLst/>
          </a:prstGeom>
        </p:spPr>
        <p:txBody>
          <a:bodyPr anchor="t" rtlCol="false" tIns="0" lIns="0" bIns="0" rIns="0">
            <a:spAutoFit/>
          </a:bodyPr>
          <a:lstStyle/>
          <a:p>
            <a:pPr algn="ctr">
              <a:lnSpc>
                <a:spcPts val="4759"/>
              </a:lnSpc>
            </a:pPr>
            <a:r>
              <a:rPr lang="en-US" sz="3399">
                <a:solidFill>
                  <a:srgbClr val="000000"/>
                </a:solidFill>
                <a:latin typeface="Open Sans"/>
                <a:ea typeface="Open Sans"/>
                <a:cs typeface="Open Sans"/>
                <a:sym typeface="Open Sans"/>
              </a:rPr>
              <a:t>6</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4BA657"/>
        </a:solidFill>
      </p:bgPr>
    </p:bg>
    <p:spTree>
      <p:nvGrpSpPr>
        <p:cNvPr id="1" name=""/>
        <p:cNvGrpSpPr/>
        <p:nvPr/>
      </p:nvGrpSpPr>
      <p:grpSpPr>
        <a:xfrm>
          <a:off x="0" y="0"/>
          <a:ext cx="0" cy="0"/>
          <a:chOff x="0" y="0"/>
          <a:chExt cx="0" cy="0"/>
        </a:xfrm>
      </p:grpSpPr>
      <p:sp>
        <p:nvSpPr>
          <p:cNvPr name="TextBox 2" id="2"/>
          <p:cNvSpPr txBox="true"/>
          <p:nvPr/>
        </p:nvSpPr>
        <p:spPr>
          <a:xfrm rot="0">
            <a:off x="1028700" y="2244749"/>
            <a:ext cx="7580907" cy="2154555"/>
          </a:xfrm>
          <a:prstGeom prst="rect">
            <a:avLst/>
          </a:prstGeom>
        </p:spPr>
        <p:txBody>
          <a:bodyPr anchor="t" rtlCol="false" tIns="0" lIns="0" bIns="0" rIns="0">
            <a:spAutoFit/>
          </a:bodyPr>
          <a:lstStyle/>
          <a:p>
            <a:pPr algn="l">
              <a:lnSpc>
                <a:spcPts val="7680"/>
              </a:lnSpc>
            </a:pPr>
            <a:r>
              <a:rPr lang="en-US" b="true" sz="9600" spc="-998">
                <a:solidFill>
                  <a:srgbClr val="FFFFFF"/>
                </a:solidFill>
                <a:latin typeface="Poppins Ultra-Bold"/>
                <a:ea typeface="Poppins Ultra-Bold"/>
                <a:cs typeface="Poppins Ultra-Bold"/>
                <a:sym typeface="Poppins Ultra-Bold"/>
              </a:rPr>
              <a:t>MEDICINAAL LACHGAS</a:t>
            </a:r>
          </a:p>
        </p:txBody>
      </p:sp>
      <p:grpSp>
        <p:nvGrpSpPr>
          <p:cNvPr name="Group 3" id="3"/>
          <p:cNvGrpSpPr/>
          <p:nvPr/>
        </p:nvGrpSpPr>
        <p:grpSpPr>
          <a:xfrm rot="0">
            <a:off x="7016799" y="1760394"/>
            <a:ext cx="11271201" cy="6992865"/>
            <a:chOff x="0" y="0"/>
            <a:chExt cx="1341080" cy="832031"/>
          </a:xfrm>
        </p:grpSpPr>
        <p:sp>
          <p:nvSpPr>
            <p:cNvPr name="Freeform 4" id="4"/>
            <p:cNvSpPr/>
            <p:nvPr/>
          </p:nvSpPr>
          <p:spPr>
            <a:xfrm flipH="false" flipV="false" rot="0">
              <a:off x="0" y="0"/>
              <a:ext cx="1341080" cy="832031"/>
            </a:xfrm>
            <a:custGeom>
              <a:avLst/>
              <a:gdLst/>
              <a:ahLst/>
              <a:cxnLst/>
              <a:rect r="r" b="b" t="t" l="l"/>
              <a:pathLst>
                <a:path h="832031" w="1341080">
                  <a:moveTo>
                    <a:pt x="0" y="0"/>
                  </a:moveTo>
                  <a:lnTo>
                    <a:pt x="1341080" y="0"/>
                  </a:lnTo>
                  <a:lnTo>
                    <a:pt x="1341080" y="832031"/>
                  </a:lnTo>
                  <a:lnTo>
                    <a:pt x="0" y="832031"/>
                  </a:lnTo>
                  <a:close/>
                </a:path>
              </a:pathLst>
            </a:custGeom>
            <a:blipFill>
              <a:blip r:embed="rId2"/>
              <a:stretch>
                <a:fillRect l="-1789" t="0" r="-8506" b="0"/>
              </a:stretch>
            </a:blipFill>
          </p:spPr>
        </p:sp>
      </p:grpSp>
      <p:sp>
        <p:nvSpPr>
          <p:cNvPr name="Freeform 5" id="5"/>
          <p:cNvSpPr/>
          <p:nvPr/>
        </p:nvSpPr>
        <p:spPr>
          <a:xfrm flipH="false" flipV="false" rot="0">
            <a:off x="13715327" y="6955307"/>
            <a:ext cx="4159090" cy="3331693"/>
          </a:xfrm>
          <a:custGeom>
            <a:avLst/>
            <a:gdLst/>
            <a:ahLst/>
            <a:cxnLst/>
            <a:rect r="r" b="b" t="t" l="l"/>
            <a:pathLst>
              <a:path h="3331693" w="4159090">
                <a:moveTo>
                  <a:pt x="0" y="0"/>
                </a:moveTo>
                <a:lnTo>
                  <a:pt x="4159090" y="0"/>
                </a:lnTo>
                <a:lnTo>
                  <a:pt x="4159090" y="3331693"/>
                </a:lnTo>
                <a:lnTo>
                  <a:pt x="0" y="3331693"/>
                </a:lnTo>
                <a:lnTo>
                  <a:pt x="0" y="0"/>
                </a:lnTo>
                <a:close/>
              </a:path>
            </a:pathLst>
          </a:custGeom>
          <a:blipFill>
            <a:blip r:embed="rId3"/>
            <a:stretch>
              <a:fillRect l="-22560" t="-115959" r="-13565" b="-10891"/>
            </a:stretch>
          </a:blipFill>
        </p:spPr>
      </p:sp>
      <p:sp>
        <p:nvSpPr>
          <p:cNvPr name="Freeform 6" id="6"/>
          <p:cNvSpPr/>
          <p:nvPr/>
        </p:nvSpPr>
        <p:spPr>
          <a:xfrm flipH="false" flipV="false" rot="0">
            <a:off x="9740907" y="731220"/>
            <a:ext cx="6053965" cy="2058348"/>
          </a:xfrm>
          <a:custGeom>
            <a:avLst/>
            <a:gdLst/>
            <a:ahLst/>
            <a:cxnLst/>
            <a:rect r="r" b="b" t="t" l="l"/>
            <a:pathLst>
              <a:path h="2058348" w="6053965">
                <a:moveTo>
                  <a:pt x="0" y="0"/>
                </a:moveTo>
                <a:lnTo>
                  <a:pt x="6053965" y="0"/>
                </a:lnTo>
                <a:lnTo>
                  <a:pt x="6053965" y="2058348"/>
                </a:lnTo>
                <a:lnTo>
                  <a:pt x="0" y="2058348"/>
                </a:lnTo>
                <a:lnTo>
                  <a:pt x="0" y="0"/>
                </a:lnTo>
                <a:close/>
              </a:path>
            </a:pathLst>
          </a:custGeom>
          <a:blipFill>
            <a:blip r:embed="rId4"/>
            <a:stretch>
              <a:fillRect l="0" t="0" r="0" b="0"/>
            </a:stretch>
          </a:blipFill>
        </p:spPr>
      </p:sp>
      <p:sp>
        <p:nvSpPr>
          <p:cNvPr name="TextBox 7" id="7"/>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FFFFFF"/>
                </a:solidFill>
                <a:latin typeface="Poppins Bold"/>
                <a:ea typeface="Poppins Bold"/>
                <a:cs typeface="Poppins Bold"/>
                <a:sym typeface="Poppins Bold"/>
              </a:rPr>
              <a:t>LDE Thesis Lab - Groene Zorg</a:t>
            </a:r>
          </a:p>
        </p:txBody>
      </p:sp>
      <p:sp>
        <p:nvSpPr>
          <p:cNvPr name="TextBox 8" id="8"/>
          <p:cNvSpPr txBox="true"/>
          <p:nvPr/>
        </p:nvSpPr>
        <p:spPr>
          <a:xfrm rot="0">
            <a:off x="1028700" y="4838724"/>
            <a:ext cx="7580907" cy="1261110"/>
          </a:xfrm>
          <a:prstGeom prst="rect">
            <a:avLst/>
          </a:prstGeom>
        </p:spPr>
        <p:txBody>
          <a:bodyPr anchor="t" rtlCol="false" tIns="0" lIns="0" bIns="0" rIns="0">
            <a:spAutoFit/>
          </a:bodyPr>
          <a:lstStyle/>
          <a:p>
            <a:pPr algn="just">
              <a:lnSpc>
                <a:spcPts val="2400"/>
              </a:lnSpc>
            </a:pPr>
            <a:r>
              <a:rPr lang="en-US" b="true" sz="2400" spc="-48">
                <a:solidFill>
                  <a:srgbClr val="FFFFFF"/>
                </a:solidFill>
                <a:latin typeface="Poppins Bold"/>
                <a:ea typeface="Poppins Bold"/>
                <a:cs typeface="Poppins Bold"/>
                <a:sym typeface="Poppins Bold"/>
              </a:rPr>
              <a:t>Wat heb ik onderzocht:</a:t>
            </a:r>
            <a:r>
              <a:rPr lang="en-US" sz="2400" spc="-48">
                <a:solidFill>
                  <a:srgbClr val="FFFFFF"/>
                </a:solidFill>
                <a:latin typeface="Poppins"/>
                <a:ea typeface="Poppins"/>
                <a:cs typeface="Poppins"/>
                <a:sym typeface="Poppins"/>
              </a:rPr>
              <a:t> </a:t>
            </a:r>
          </a:p>
          <a:p>
            <a:pPr algn="just">
              <a:lnSpc>
                <a:spcPts val="2400"/>
              </a:lnSpc>
            </a:pPr>
            <a:r>
              <a:rPr lang="en-US" sz="2400" spc="-48">
                <a:solidFill>
                  <a:srgbClr val="FFFFFF"/>
                </a:solidFill>
                <a:latin typeface="Poppins"/>
                <a:ea typeface="Poppins"/>
                <a:cs typeface="Poppins"/>
                <a:sym typeface="Poppins"/>
              </a:rPr>
              <a:t>Ik heb onderzoek gedaan naar medicinaal lachgas gebruik over verschillende afdelingen vanuit een klinisch en technisch perspectief. </a:t>
            </a:r>
          </a:p>
        </p:txBody>
      </p:sp>
      <p:sp>
        <p:nvSpPr>
          <p:cNvPr name="TextBox 9" id="9"/>
          <p:cNvSpPr txBox="true"/>
          <p:nvPr/>
        </p:nvSpPr>
        <p:spPr>
          <a:xfrm rot="0">
            <a:off x="1028700" y="4427879"/>
            <a:ext cx="8115300" cy="315595"/>
          </a:xfrm>
          <a:prstGeom prst="rect">
            <a:avLst/>
          </a:prstGeom>
        </p:spPr>
        <p:txBody>
          <a:bodyPr anchor="t" rtlCol="false" tIns="0" lIns="0" bIns="0" rIns="0">
            <a:spAutoFit/>
          </a:bodyPr>
          <a:lstStyle/>
          <a:p>
            <a:pPr algn="just">
              <a:lnSpc>
                <a:spcPts val="2300"/>
              </a:lnSpc>
            </a:pPr>
            <a:r>
              <a:rPr lang="en-US" b="true" sz="2300" spc="-46">
                <a:solidFill>
                  <a:srgbClr val="FFFFFF"/>
                </a:solidFill>
                <a:latin typeface="Poppins Bold"/>
                <a:ea typeface="Poppins Bold"/>
                <a:cs typeface="Poppins Bold"/>
                <a:sym typeface="Poppins Bold"/>
              </a:rPr>
              <a:t>Door: </a:t>
            </a:r>
            <a:r>
              <a:rPr lang="en-US" b="true" sz="2300" spc="-46">
                <a:solidFill>
                  <a:srgbClr val="FFFFFF"/>
                </a:solidFill>
                <a:latin typeface="Poppins Bold"/>
                <a:ea typeface="Poppins Bold"/>
                <a:cs typeface="Poppins Bold"/>
                <a:sym typeface="Poppins Bold"/>
              </a:rPr>
              <a:t>Hannah Winder</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380765" y="2978582"/>
            <a:ext cx="9389595" cy="4928710"/>
            <a:chOff x="0" y="0"/>
            <a:chExt cx="1117201" cy="586432"/>
          </a:xfrm>
        </p:grpSpPr>
        <p:sp>
          <p:nvSpPr>
            <p:cNvPr name="Freeform 3" id="3"/>
            <p:cNvSpPr/>
            <p:nvPr/>
          </p:nvSpPr>
          <p:spPr>
            <a:xfrm flipH="false" flipV="false" rot="0">
              <a:off x="0" y="0"/>
              <a:ext cx="1117201" cy="586432"/>
            </a:xfrm>
            <a:custGeom>
              <a:avLst/>
              <a:gdLst/>
              <a:ahLst/>
              <a:cxnLst/>
              <a:rect r="r" b="b" t="t" l="l"/>
              <a:pathLst>
                <a:path h="586432" w="1117201">
                  <a:moveTo>
                    <a:pt x="0" y="0"/>
                  </a:moveTo>
                  <a:lnTo>
                    <a:pt x="1117201" y="0"/>
                  </a:lnTo>
                  <a:lnTo>
                    <a:pt x="1117201" y="586432"/>
                  </a:lnTo>
                  <a:lnTo>
                    <a:pt x="0" y="586432"/>
                  </a:lnTo>
                  <a:close/>
                </a:path>
              </a:pathLst>
            </a:custGeom>
            <a:blipFill>
              <a:blip r:embed="rId2"/>
              <a:stretch>
                <a:fillRect l="0" t="-4381" r="0" b="-4381"/>
              </a:stretch>
            </a:blipFill>
          </p:spPr>
        </p:sp>
      </p:grpSp>
      <p:sp>
        <p:nvSpPr>
          <p:cNvPr name="Freeform 4" id="4"/>
          <p:cNvSpPr/>
          <p:nvPr/>
        </p:nvSpPr>
        <p:spPr>
          <a:xfrm flipH="false" flipV="false" rot="0">
            <a:off x="1028700" y="3632631"/>
            <a:ext cx="2859609" cy="972267"/>
          </a:xfrm>
          <a:custGeom>
            <a:avLst/>
            <a:gdLst/>
            <a:ahLst/>
            <a:cxnLst/>
            <a:rect r="r" b="b" t="t" l="l"/>
            <a:pathLst>
              <a:path h="972267" w="2859609">
                <a:moveTo>
                  <a:pt x="0" y="0"/>
                </a:moveTo>
                <a:lnTo>
                  <a:pt x="2859609" y="0"/>
                </a:lnTo>
                <a:lnTo>
                  <a:pt x="2859609" y="972267"/>
                </a:lnTo>
                <a:lnTo>
                  <a:pt x="0" y="972267"/>
                </a:lnTo>
                <a:lnTo>
                  <a:pt x="0" y="0"/>
                </a:lnTo>
                <a:close/>
              </a:path>
            </a:pathLst>
          </a:custGeom>
          <a:blipFill>
            <a:blip r:embed="rId3"/>
            <a:stretch>
              <a:fillRect l="0" t="0" r="0" b="0"/>
            </a:stretch>
          </a:blipFill>
        </p:spPr>
      </p:sp>
      <p:sp>
        <p:nvSpPr>
          <p:cNvPr name="TextBox 5" id="5"/>
          <p:cNvSpPr txBox="true"/>
          <p:nvPr/>
        </p:nvSpPr>
        <p:spPr>
          <a:xfrm rot="0">
            <a:off x="1028700" y="2719231"/>
            <a:ext cx="8115300" cy="1183005"/>
          </a:xfrm>
          <a:prstGeom prst="rect">
            <a:avLst/>
          </a:prstGeom>
        </p:spPr>
        <p:txBody>
          <a:bodyPr anchor="t" rtlCol="false" tIns="0" lIns="0" bIns="0" rIns="0">
            <a:spAutoFit/>
          </a:bodyPr>
          <a:lstStyle/>
          <a:p>
            <a:pPr algn="l">
              <a:lnSpc>
                <a:spcPts val="7680"/>
              </a:lnSpc>
            </a:pPr>
            <a:r>
              <a:rPr lang="en-US" b="true" sz="9600" spc="-998">
                <a:solidFill>
                  <a:srgbClr val="492326"/>
                </a:solidFill>
                <a:latin typeface="Poppins Ultra-Bold"/>
                <a:ea typeface="Poppins Ultra-Bold"/>
                <a:cs typeface="Poppins Ultra-Bold"/>
                <a:sym typeface="Poppins Ultra-Bold"/>
              </a:rPr>
              <a:t>ACHTERGROND</a:t>
            </a:r>
          </a:p>
        </p:txBody>
      </p:sp>
      <p:sp>
        <p:nvSpPr>
          <p:cNvPr name="TextBox 6" id="6"/>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492326"/>
                </a:solidFill>
                <a:latin typeface="Poppins Bold"/>
                <a:ea typeface="Poppins Bold"/>
                <a:cs typeface="Poppins Bold"/>
                <a:sym typeface="Poppins Bold"/>
              </a:rPr>
              <a:t>LDE Thesis Lab - Groene Zorg</a:t>
            </a:r>
          </a:p>
        </p:txBody>
      </p:sp>
      <p:sp>
        <p:nvSpPr>
          <p:cNvPr name="TextBox 7" id="7"/>
          <p:cNvSpPr txBox="true"/>
          <p:nvPr/>
        </p:nvSpPr>
        <p:spPr>
          <a:xfrm rot="0">
            <a:off x="1028700" y="6712545"/>
            <a:ext cx="3361910" cy="743585"/>
          </a:xfrm>
          <a:prstGeom prst="rect">
            <a:avLst/>
          </a:prstGeom>
        </p:spPr>
        <p:txBody>
          <a:bodyPr anchor="t" rtlCol="false" tIns="0" lIns="0" bIns="0" rIns="0">
            <a:spAutoFit/>
          </a:bodyPr>
          <a:lstStyle/>
          <a:p>
            <a:pPr algn="l" marL="410208" indent="-205104" lvl="1">
              <a:lnSpc>
                <a:spcPts val="1899"/>
              </a:lnSpc>
              <a:buFont typeface="Arial"/>
              <a:buChar char="•"/>
            </a:pPr>
            <a:r>
              <a:rPr lang="en-US" sz="1899" spc="-37">
                <a:solidFill>
                  <a:srgbClr val="492326"/>
                </a:solidFill>
                <a:latin typeface="Poppins"/>
                <a:ea typeface="Poppins"/>
                <a:cs typeface="Poppins"/>
                <a:sym typeface="Poppins"/>
              </a:rPr>
              <a:t>An</a:t>
            </a:r>
            <a:r>
              <a:rPr lang="en-US" sz="1899" spc="-37">
                <a:solidFill>
                  <a:srgbClr val="492326"/>
                </a:solidFill>
                <a:latin typeface="Poppins"/>
                <a:ea typeface="Poppins"/>
                <a:cs typeface="Poppins"/>
                <a:sym typeface="Poppins"/>
              </a:rPr>
              <a:t>easthesie</a:t>
            </a:r>
          </a:p>
          <a:p>
            <a:pPr algn="l" marL="410208" indent="-205104" lvl="1">
              <a:lnSpc>
                <a:spcPts val="1899"/>
              </a:lnSpc>
              <a:buFont typeface="Arial"/>
              <a:buChar char="•"/>
            </a:pPr>
            <a:r>
              <a:rPr lang="en-US" sz="1899" spc="-37">
                <a:solidFill>
                  <a:srgbClr val="492326"/>
                </a:solidFill>
                <a:latin typeface="Poppins"/>
                <a:ea typeface="Poppins"/>
                <a:cs typeface="Poppins"/>
                <a:sym typeface="Poppins"/>
              </a:rPr>
              <a:t>Tandarts</a:t>
            </a:r>
          </a:p>
          <a:p>
            <a:pPr algn="l" marL="410208" indent="-205104" lvl="1">
              <a:lnSpc>
                <a:spcPts val="1899"/>
              </a:lnSpc>
              <a:buFont typeface="Arial"/>
              <a:buChar char="•"/>
            </a:pPr>
            <a:r>
              <a:rPr lang="en-US" sz="1899" spc="-37">
                <a:solidFill>
                  <a:srgbClr val="492326"/>
                </a:solidFill>
                <a:latin typeface="Poppins"/>
                <a:ea typeface="Poppins"/>
                <a:cs typeface="Poppins"/>
                <a:sym typeface="Poppins"/>
              </a:rPr>
              <a:t>Verloskunde</a:t>
            </a:r>
          </a:p>
        </p:txBody>
      </p:sp>
      <p:sp>
        <p:nvSpPr>
          <p:cNvPr name="TextBox 8" id="8"/>
          <p:cNvSpPr txBox="true"/>
          <p:nvPr/>
        </p:nvSpPr>
        <p:spPr>
          <a:xfrm rot="0">
            <a:off x="1028700" y="6411555"/>
            <a:ext cx="3232603" cy="281940"/>
          </a:xfrm>
          <a:prstGeom prst="rect">
            <a:avLst/>
          </a:prstGeom>
        </p:spPr>
        <p:txBody>
          <a:bodyPr anchor="t" rtlCol="false" tIns="0" lIns="0" bIns="0" rIns="0">
            <a:spAutoFit/>
          </a:bodyPr>
          <a:lstStyle/>
          <a:p>
            <a:pPr algn="l">
              <a:lnSpc>
                <a:spcPts val="2099"/>
              </a:lnSpc>
            </a:pPr>
            <a:r>
              <a:rPr lang="en-US" b="true" sz="2099" spc="-41">
                <a:solidFill>
                  <a:srgbClr val="492326"/>
                </a:solidFill>
                <a:latin typeface="Poppins Bold"/>
                <a:ea typeface="Poppins Bold"/>
                <a:cs typeface="Poppins Bold"/>
                <a:sym typeface="Poppins Bold"/>
              </a:rPr>
              <a:t>Afdelingen </a:t>
            </a:r>
          </a:p>
        </p:txBody>
      </p:sp>
      <p:sp>
        <p:nvSpPr>
          <p:cNvPr name="TextBox 9" id="9"/>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492326"/>
                </a:solidFill>
                <a:latin typeface="Poppins"/>
                <a:ea typeface="Poppins"/>
                <a:cs typeface="Poppins"/>
                <a:sym typeface="Poppins"/>
              </a:rPr>
              <a:t>09 May, 2026</a:t>
            </a:r>
          </a:p>
        </p:txBody>
      </p:sp>
      <p:sp>
        <p:nvSpPr>
          <p:cNvPr name="TextBox 10" id="10"/>
          <p:cNvSpPr txBox="true"/>
          <p:nvPr/>
        </p:nvSpPr>
        <p:spPr>
          <a:xfrm rot="0">
            <a:off x="1028700" y="5221045"/>
            <a:ext cx="3361910" cy="945252"/>
          </a:xfrm>
          <a:prstGeom prst="rect">
            <a:avLst/>
          </a:prstGeom>
        </p:spPr>
        <p:txBody>
          <a:bodyPr anchor="t" rtlCol="false" tIns="0" lIns="0" bIns="0" rIns="0">
            <a:spAutoFit/>
          </a:bodyPr>
          <a:lstStyle/>
          <a:p>
            <a:pPr algn="l" marL="385461" indent="-192730" lvl="1">
              <a:lnSpc>
                <a:spcPts val="2499"/>
              </a:lnSpc>
              <a:buFont typeface="Arial"/>
              <a:buChar char="•"/>
            </a:pPr>
            <a:r>
              <a:rPr lang="en-US" sz="1785">
                <a:solidFill>
                  <a:srgbClr val="492326"/>
                </a:solidFill>
                <a:latin typeface="Poppins"/>
                <a:ea typeface="Poppins"/>
                <a:cs typeface="Poppins"/>
                <a:sym typeface="Poppins"/>
              </a:rPr>
              <a:t>Global warming potential van </a:t>
            </a:r>
            <a:r>
              <a:rPr lang="en-US" b="true" sz="1785">
                <a:solidFill>
                  <a:srgbClr val="492326"/>
                </a:solidFill>
                <a:latin typeface="Poppins Bold"/>
                <a:ea typeface="Poppins Bold"/>
                <a:cs typeface="Poppins Bold"/>
                <a:sym typeface="Poppins Bold"/>
              </a:rPr>
              <a:t>273</a:t>
            </a:r>
            <a:r>
              <a:rPr lang="en-US" sz="1785">
                <a:solidFill>
                  <a:srgbClr val="492326"/>
                </a:solidFill>
                <a:latin typeface="Poppins"/>
                <a:ea typeface="Poppins"/>
                <a:cs typeface="Poppins"/>
                <a:sym typeface="Poppins"/>
              </a:rPr>
              <a:t> keer CO2. </a:t>
            </a:r>
          </a:p>
          <a:p>
            <a:pPr algn="l" marL="385461" indent="-192730" lvl="1">
              <a:lnSpc>
                <a:spcPts val="2499"/>
              </a:lnSpc>
              <a:spcBef>
                <a:spcPct val="0"/>
              </a:spcBef>
              <a:buFont typeface="Arial"/>
              <a:buChar char="•"/>
            </a:pPr>
            <a:r>
              <a:rPr lang="en-US" sz="1785">
                <a:solidFill>
                  <a:srgbClr val="492326"/>
                </a:solidFill>
                <a:latin typeface="Poppins"/>
                <a:ea typeface="Poppins"/>
                <a:cs typeface="Poppins"/>
                <a:sym typeface="Poppins"/>
              </a:rPr>
              <a:t>Ozone depletie</a:t>
            </a:r>
          </a:p>
        </p:txBody>
      </p:sp>
      <p:sp>
        <p:nvSpPr>
          <p:cNvPr name="TextBox 11" id="11"/>
          <p:cNvSpPr txBox="true"/>
          <p:nvPr/>
        </p:nvSpPr>
        <p:spPr>
          <a:xfrm rot="0">
            <a:off x="4744513" y="5221045"/>
            <a:ext cx="3361910" cy="630927"/>
          </a:xfrm>
          <a:prstGeom prst="rect">
            <a:avLst/>
          </a:prstGeom>
        </p:spPr>
        <p:txBody>
          <a:bodyPr anchor="t" rtlCol="false" tIns="0" lIns="0" bIns="0" rIns="0">
            <a:spAutoFit/>
          </a:bodyPr>
          <a:lstStyle/>
          <a:p>
            <a:pPr algn="l" marL="385461" indent="-192730" lvl="1">
              <a:lnSpc>
                <a:spcPts val="2499"/>
              </a:lnSpc>
              <a:buFont typeface="Arial"/>
              <a:buChar char="•"/>
            </a:pPr>
            <a:r>
              <a:rPr lang="en-US" sz="1785">
                <a:solidFill>
                  <a:srgbClr val="492326"/>
                </a:solidFill>
                <a:latin typeface="Poppins"/>
                <a:ea typeface="Poppins"/>
                <a:cs typeface="Poppins"/>
                <a:sym typeface="Poppins"/>
              </a:rPr>
              <a:t>Foetale afwijkingen</a:t>
            </a:r>
          </a:p>
          <a:p>
            <a:pPr algn="l" marL="385461" indent="-192730" lvl="1">
              <a:lnSpc>
                <a:spcPts val="2499"/>
              </a:lnSpc>
              <a:spcBef>
                <a:spcPct val="0"/>
              </a:spcBef>
              <a:buFont typeface="Arial"/>
              <a:buChar char="•"/>
            </a:pPr>
            <a:r>
              <a:rPr lang="en-US" sz="1785">
                <a:solidFill>
                  <a:srgbClr val="492326"/>
                </a:solidFill>
                <a:latin typeface="Poppins"/>
                <a:ea typeface="Poppins"/>
                <a:cs typeface="Poppins"/>
                <a:sym typeface="Poppins"/>
              </a:rPr>
              <a:t>Neurologische effecten</a:t>
            </a:r>
          </a:p>
        </p:txBody>
      </p:sp>
      <p:sp>
        <p:nvSpPr>
          <p:cNvPr name="TextBox 12" id="12"/>
          <p:cNvSpPr txBox="true"/>
          <p:nvPr/>
        </p:nvSpPr>
        <p:spPr>
          <a:xfrm rot="0">
            <a:off x="1028700" y="4869578"/>
            <a:ext cx="3361910" cy="399092"/>
          </a:xfrm>
          <a:prstGeom prst="rect">
            <a:avLst/>
          </a:prstGeom>
        </p:spPr>
        <p:txBody>
          <a:bodyPr anchor="t" rtlCol="false" tIns="0" lIns="0" bIns="0" rIns="0">
            <a:spAutoFit/>
          </a:bodyPr>
          <a:lstStyle/>
          <a:p>
            <a:pPr algn="l">
              <a:lnSpc>
                <a:spcPts val="3202"/>
              </a:lnSpc>
              <a:spcBef>
                <a:spcPct val="0"/>
              </a:spcBef>
            </a:pPr>
            <a:r>
              <a:rPr lang="en-US" b="true" sz="2287">
                <a:solidFill>
                  <a:srgbClr val="492326"/>
                </a:solidFill>
                <a:latin typeface="Poppins Bold"/>
                <a:ea typeface="Poppins Bold"/>
                <a:cs typeface="Poppins Bold"/>
                <a:sym typeface="Poppins Bold"/>
              </a:rPr>
              <a:t>Klimaat impact</a:t>
            </a:r>
          </a:p>
        </p:txBody>
      </p:sp>
      <p:sp>
        <p:nvSpPr>
          <p:cNvPr name="TextBox 13" id="13"/>
          <p:cNvSpPr txBox="true"/>
          <p:nvPr/>
        </p:nvSpPr>
        <p:spPr>
          <a:xfrm rot="0">
            <a:off x="4744513" y="4869578"/>
            <a:ext cx="3361910" cy="399092"/>
          </a:xfrm>
          <a:prstGeom prst="rect">
            <a:avLst/>
          </a:prstGeom>
        </p:spPr>
        <p:txBody>
          <a:bodyPr anchor="t" rtlCol="false" tIns="0" lIns="0" bIns="0" rIns="0">
            <a:spAutoFit/>
          </a:bodyPr>
          <a:lstStyle/>
          <a:p>
            <a:pPr algn="l">
              <a:lnSpc>
                <a:spcPts val="3202"/>
              </a:lnSpc>
              <a:spcBef>
                <a:spcPct val="0"/>
              </a:spcBef>
            </a:pPr>
            <a:r>
              <a:rPr lang="en-US" b="true" sz="2287">
                <a:solidFill>
                  <a:srgbClr val="492326"/>
                </a:solidFill>
                <a:latin typeface="Poppins Bold"/>
                <a:ea typeface="Poppins Bold"/>
                <a:cs typeface="Poppins Bold"/>
                <a:sym typeface="Poppins Bold"/>
              </a:rPr>
              <a:t>Gezondheids impact</a:t>
            </a:r>
          </a:p>
        </p:txBody>
      </p:sp>
      <p:sp>
        <p:nvSpPr>
          <p:cNvPr name="TextBox 14" id="14"/>
          <p:cNvSpPr txBox="true"/>
          <p:nvPr/>
        </p:nvSpPr>
        <p:spPr>
          <a:xfrm rot="0">
            <a:off x="1028700" y="7701388"/>
            <a:ext cx="3232603" cy="281940"/>
          </a:xfrm>
          <a:prstGeom prst="rect">
            <a:avLst/>
          </a:prstGeom>
        </p:spPr>
        <p:txBody>
          <a:bodyPr anchor="t" rtlCol="false" tIns="0" lIns="0" bIns="0" rIns="0">
            <a:spAutoFit/>
          </a:bodyPr>
          <a:lstStyle/>
          <a:p>
            <a:pPr algn="l">
              <a:lnSpc>
                <a:spcPts val="2099"/>
              </a:lnSpc>
            </a:pPr>
            <a:r>
              <a:rPr lang="en-US" b="true" sz="2099" spc="-41">
                <a:solidFill>
                  <a:srgbClr val="492326"/>
                </a:solidFill>
                <a:latin typeface="Poppins Bold"/>
                <a:ea typeface="Poppins Bold"/>
                <a:cs typeface="Poppins Bold"/>
                <a:sym typeface="Poppins Bold"/>
              </a:rPr>
              <a:t>Technische innovaties </a:t>
            </a:r>
          </a:p>
        </p:txBody>
      </p:sp>
      <p:sp>
        <p:nvSpPr>
          <p:cNvPr name="TextBox 15" id="15"/>
          <p:cNvSpPr txBox="true"/>
          <p:nvPr/>
        </p:nvSpPr>
        <p:spPr>
          <a:xfrm rot="0">
            <a:off x="4744513" y="6712545"/>
            <a:ext cx="3361910" cy="743585"/>
          </a:xfrm>
          <a:prstGeom prst="rect">
            <a:avLst/>
          </a:prstGeom>
        </p:spPr>
        <p:txBody>
          <a:bodyPr anchor="t" rtlCol="false" tIns="0" lIns="0" bIns="0" rIns="0">
            <a:spAutoFit/>
          </a:bodyPr>
          <a:lstStyle/>
          <a:p>
            <a:pPr algn="l" marL="410208" indent="-205104" lvl="1">
              <a:lnSpc>
                <a:spcPts val="1899"/>
              </a:lnSpc>
              <a:buFont typeface="Arial"/>
              <a:buChar char="•"/>
            </a:pPr>
            <a:r>
              <a:rPr lang="en-US" sz="1899" spc="-37">
                <a:solidFill>
                  <a:srgbClr val="492326"/>
                </a:solidFill>
                <a:latin typeface="Poppins"/>
                <a:ea typeface="Poppins"/>
                <a:cs typeface="Poppins"/>
                <a:sym typeface="Poppins"/>
              </a:rPr>
              <a:t>Dermatologie</a:t>
            </a:r>
          </a:p>
          <a:p>
            <a:pPr algn="l" marL="410208" indent="-205104" lvl="1">
              <a:lnSpc>
                <a:spcPts val="1899"/>
              </a:lnSpc>
              <a:buFont typeface="Arial"/>
              <a:buChar char="•"/>
            </a:pPr>
            <a:r>
              <a:rPr lang="en-US" sz="1899" spc="-37">
                <a:solidFill>
                  <a:srgbClr val="492326"/>
                </a:solidFill>
                <a:latin typeface="Poppins"/>
                <a:ea typeface="Poppins"/>
                <a:cs typeface="Poppins"/>
                <a:sym typeface="Poppins"/>
              </a:rPr>
              <a:t>Ouderen geneeskunde</a:t>
            </a:r>
          </a:p>
          <a:p>
            <a:pPr algn="l" marL="410208" indent="-205104" lvl="1">
              <a:lnSpc>
                <a:spcPts val="1899"/>
              </a:lnSpc>
              <a:buFont typeface="Arial"/>
              <a:buChar char="•"/>
            </a:pPr>
            <a:r>
              <a:rPr lang="en-US" sz="1899" spc="-37">
                <a:solidFill>
                  <a:srgbClr val="492326"/>
                </a:solidFill>
                <a:latin typeface="Poppins"/>
                <a:ea typeface="Poppins"/>
                <a:cs typeface="Poppins"/>
                <a:sym typeface="Poppins"/>
              </a:rPr>
              <a:t>MDL</a:t>
            </a:r>
          </a:p>
        </p:txBody>
      </p:sp>
      <p:sp>
        <p:nvSpPr>
          <p:cNvPr name="TextBox 16" id="16"/>
          <p:cNvSpPr txBox="true"/>
          <p:nvPr/>
        </p:nvSpPr>
        <p:spPr>
          <a:xfrm rot="0">
            <a:off x="1028700" y="8002378"/>
            <a:ext cx="3361910" cy="743585"/>
          </a:xfrm>
          <a:prstGeom prst="rect">
            <a:avLst/>
          </a:prstGeom>
        </p:spPr>
        <p:txBody>
          <a:bodyPr anchor="t" rtlCol="false" tIns="0" lIns="0" bIns="0" rIns="0">
            <a:spAutoFit/>
          </a:bodyPr>
          <a:lstStyle/>
          <a:p>
            <a:pPr algn="l" marL="410208" indent="-205104" lvl="1">
              <a:lnSpc>
                <a:spcPts val="1899"/>
              </a:lnSpc>
              <a:buFont typeface="Arial"/>
              <a:buChar char="•"/>
            </a:pPr>
            <a:r>
              <a:rPr lang="en-US" sz="1899" spc="-37">
                <a:solidFill>
                  <a:srgbClr val="492326"/>
                </a:solidFill>
                <a:latin typeface="Poppins"/>
                <a:ea typeface="Poppins"/>
                <a:cs typeface="Poppins"/>
                <a:sym typeface="Poppins"/>
              </a:rPr>
              <a:t>Cilinders vs centrale pijpleidingen</a:t>
            </a:r>
          </a:p>
          <a:p>
            <a:pPr algn="l" marL="410208" indent="-205104" lvl="1">
              <a:lnSpc>
                <a:spcPts val="1899"/>
              </a:lnSpc>
              <a:buFont typeface="Arial"/>
              <a:buChar char="•"/>
            </a:pPr>
            <a:r>
              <a:rPr lang="en-US" sz="1899" spc="-37">
                <a:solidFill>
                  <a:srgbClr val="492326"/>
                </a:solidFill>
                <a:latin typeface="Poppins"/>
                <a:ea typeface="Poppins"/>
                <a:cs typeface="Poppins"/>
                <a:sym typeface="Poppins"/>
              </a:rPr>
              <a:t>Toedieningssystemen</a:t>
            </a:r>
          </a:p>
        </p:txBody>
      </p:sp>
      <p:sp>
        <p:nvSpPr>
          <p:cNvPr name="TextBox 17" id="17"/>
          <p:cNvSpPr txBox="true"/>
          <p:nvPr/>
        </p:nvSpPr>
        <p:spPr>
          <a:xfrm rot="0">
            <a:off x="4744513" y="8002378"/>
            <a:ext cx="3361910" cy="743585"/>
          </a:xfrm>
          <a:prstGeom prst="rect">
            <a:avLst/>
          </a:prstGeom>
        </p:spPr>
        <p:txBody>
          <a:bodyPr anchor="t" rtlCol="false" tIns="0" lIns="0" bIns="0" rIns="0">
            <a:spAutoFit/>
          </a:bodyPr>
          <a:lstStyle/>
          <a:p>
            <a:pPr algn="l" marL="410208" indent="-205104" lvl="1">
              <a:lnSpc>
                <a:spcPts val="1899"/>
              </a:lnSpc>
              <a:buFont typeface="Arial"/>
              <a:buChar char="•"/>
            </a:pPr>
            <a:r>
              <a:rPr lang="en-US" sz="1899" spc="-37">
                <a:solidFill>
                  <a:srgbClr val="492326"/>
                </a:solidFill>
                <a:latin typeface="Poppins"/>
                <a:ea typeface="Poppins"/>
                <a:cs typeface="Poppins"/>
                <a:sym typeface="Poppins"/>
              </a:rPr>
              <a:t>Scavenging systemen</a:t>
            </a:r>
          </a:p>
          <a:p>
            <a:pPr algn="l" marL="410208" indent="-205104" lvl="1">
              <a:lnSpc>
                <a:spcPts val="1899"/>
              </a:lnSpc>
              <a:buFont typeface="Arial"/>
              <a:buChar char="•"/>
            </a:pPr>
            <a:r>
              <a:rPr lang="en-US" sz="1899" spc="-37">
                <a:solidFill>
                  <a:srgbClr val="492326"/>
                </a:solidFill>
                <a:latin typeface="Poppins"/>
                <a:ea typeface="Poppins"/>
                <a:cs typeface="Poppins"/>
                <a:sym typeface="Poppins"/>
              </a:rPr>
              <a:t>Cracking systemen</a:t>
            </a:r>
          </a:p>
          <a:p>
            <a:pPr algn="l" marL="410208" indent="-205104" lvl="1">
              <a:lnSpc>
                <a:spcPts val="1899"/>
              </a:lnSpc>
              <a:buFont typeface="Arial"/>
              <a:buChar char="•"/>
            </a:pPr>
            <a:r>
              <a:rPr lang="en-US" sz="1899" spc="-37">
                <a:solidFill>
                  <a:srgbClr val="492326"/>
                </a:solidFill>
                <a:latin typeface="Poppins"/>
                <a:ea typeface="Poppins"/>
                <a:cs typeface="Poppins"/>
                <a:sym typeface="Poppins"/>
              </a:rPr>
              <a:t>Absorptie systemen</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777829" y="1704514"/>
            <a:ext cx="8510171" cy="6992865"/>
            <a:chOff x="0" y="0"/>
            <a:chExt cx="1012565" cy="832031"/>
          </a:xfrm>
        </p:grpSpPr>
        <p:sp>
          <p:nvSpPr>
            <p:cNvPr name="Freeform 3" id="3"/>
            <p:cNvSpPr/>
            <p:nvPr/>
          </p:nvSpPr>
          <p:spPr>
            <a:xfrm flipH="false" flipV="false" rot="0">
              <a:off x="0" y="0"/>
              <a:ext cx="1012565" cy="832031"/>
            </a:xfrm>
            <a:custGeom>
              <a:avLst/>
              <a:gdLst/>
              <a:ahLst/>
              <a:cxnLst/>
              <a:rect r="r" b="b" t="t" l="l"/>
              <a:pathLst>
                <a:path h="832031" w="1012565">
                  <a:moveTo>
                    <a:pt x="0" y="0"/>
                  </a:moveTo>
                  <a:lnTo>
                    <a:pt x="1012565" y="0"/>
                  </a:lnTo>
                  <a:lnTo>
                    <a:pt x="1012565" y="832031"/>
                  </a:lnTo>
                  <a:lnTo>
                    <a:pt x="0" y="832031"/>
                  </a:lnTo>
                  <a:close/>
                </a:path>
              </a:pathLst>
            </a:custGeom>
            <a:blipFill>
              <a:blip r:embed="rId2"/>
              <a:stretch>
                <a:fillRect l="-62855" t="0" r="-43126" b="2311"/>
              </a:stretch>
            </a:blipFill>
          </p:spPr>
        </p:sp>
      </p:grpSp>
      <p:sp>
        <p:nvSpPr>
          <p:cNvPr name="Freeform 4" id="4"/>
          <p:cNvSpPr/>
          <p:nvPr/>
        </p:nvSpPr>
        <p:spPr>
          <a:xfrm flipH="false" flipV="false" rot="0">
            <a:off x="1028700" y="3435668"/>
            <a:ext cx="2859609" cy="972267"/>
          </a:xfrm>
          <a:custGeom>
            <a:avLst/>
            <a:gdLst/>
            <a:ahLst/>
            <a:cxnLst/>
            <a:rect r="r" b="b" t="t" l="l"/>
            <a:pathLst>
              <a:path h="972267" w="2859609">
                <a:moveTo>
                  <a:pt x="0" y="0"/>
                </a:moveTo>
                <a:lnTo>
                  <a:pt x="2859609" y="0"/>
                </a:lnTo>
                <a:lnTo>
                  <a:pt x="2859609" y="972267"/>
                </a:lnTo>
                <a:lnTo>
                  <a:pt x="0" y="972267"/>
                </a:lnTo>
                <a:lnTo>
                  <a:pt x="0" y="0"/>
                </a:lnTo>
                <a:close/>
              </a:path>
            </a:pathLst>
          </a:custGeom>
          <a:blipFill>
            <a:blip r:embed="rId3"/>
            <a:stretch>
              <a:fillRect l="0" t="0" r="0" b="0"/>
            </a:stretch>
          </a:blipFill>
        </p:spPr>
      </p:sp>
      <p:sp>
        <p:nvSpPr>
          <p:cNvPr name="TextBox 5" id="5"/>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492326"/>
                </a:solidFill>
                <a:latin typeface="Poppins Bold"/>
                <a:ea typeface="Poppins Bold"/>
                <a:cs typeface="Poppins Bold"/>
                <a:sym typeface="Poppins Bold"/>
              </a:rPr>
              <a:t>LDE Thesis Lab - Groene Zorg</a:t>
            </a:r>
          </a:p>
        </p:txBody>
      </p:sp>
      <p:sp>
        <p:nvSpPr>
          <p:cNvPr name="TextBox 6" id="6"/>
          <p:cNvSpPr txBox="true"/>
          <p:nvPr/>
        </p:nvSpPr>
        <p:spPr>
          <a:xfrm rot="0">
            <a:off x="1028700" y="4742180"/>
            <a:ext cx="8115300" cy="505460"/>
          </a:xfrm>
          <a:prstGeom prst="rect">
            <a:avLst/>
          </a:prstGeom>
        </p:spPr>
        <p:txBody>
          <a:bodyPr anchor="t" rtlCol="false" tIns="0" lIns="0" bIns="0" rIns="0">
            <a:spAutoFit/>
          </a:bodyPr>
          <a:lstStyle/>
          <a:p>
            <a:pPr algn="just">
              <a:lnSpc>
                <a:spcPts val="1899"/>
              </a:lnSpc>
            </a:pPr>
            <a:r>
              <a:rPr lang="en-US" b="true" sz="1899" spc="-37">
                <a:solidFill>
                  <a:srgbClr val="492326"/>
                </a:solidFill>
                <a:latin typeface="Poppins Bold"/>
                <a:ea typeface="Poppins Bold"/>
                <a:cs typeface="Poppins Bold"/>
                <a:sym typeface="Poppins Bold"/>
              </a:rPr>
              <a:t>Belangrijkste bevindingen</a:t>
            </a:r>
            <a:r>
              <a:rPr lang="en-US" b="true" sz="1899" spc="-37">
                <a:solidFill>
                  <a:srgbClr val="492326"/>
                </a:solidFill>
                <a:latin typeface="Poppins Bold"/>
                <a:ea typeface="Poppins Bold"/>
                <a:cs typeface="Poppins Bold"/>
                <a:sym typeface="Poppins Bold"/>
              </a:rPr>
              <a:t>:</a:t>
            </a:r>
            <a:r>
              <a:rPr lang="en-US" sz="1899" spc="-37">
                <a:solidFill>
                  <a:srgbClr val="492326"/>
                </a:solidFill>
                <a:latin typeface="Poppins"/>
                <a:ea typeface="Poppins"/>
                <a:cs typeface="Poppins"/>
                <a:sym typeface="Poppins"/>
              </a:rPr>
              <a:t> </a:t>
            </a:r>
          </a:p>
          <a:p>
            <a:pPr algn="just">
              <a:lnSpc>
                <a:spcPts val="1899"/>
              </a:lnSpc>
            </a:pPr>
            <a:r>
              <a:rPr lang="en-US" sz="1899" spc="-37">
                <a:solidFill>
                  <a:srgbClr val="492326"/>
                </a:solidFill>
                <a:latin typeface="Poppins"/>
                <a:ea typeface="Poppins"/>
                <a:cs typeface="Poppins"/>
                <a:sym typeface="Poppins"/>
              </a:rPr>
              <a:t>60 systemen geanalyseerd, maar 7 doen actief aan emissiereductie </a:t>
            </a:r>
          </a:p>
        </p:txBody>
      </p:sp>
      <p:sp>
        <p:nvSpPr>
          <p:cNvPr name="TextBox 7" id="7"/>
          <p:cNvSpPr txBox="true"/>
          <p:nvPr/>
        </p:nvSpPr>
        <p:spPr>
          <a:xfrm rot="0">
            <a:off x="1028700" y="6319175"/>
            <a:ext cx="7833874" cy="1768475"/>
          </a:xfrm>
          <a:prstGeom prst="rect">
            <a:avLst/>
          </a:prstGeom>
        </p:spPr>
        <p:txBody>
          <a:bodyPr anchor="t" rtlCol="false" tIns="0" lIns="0" bIns="0" rIns="0">
            <a:spAutoFit/>
          </a:bodyPr>
          <a:lstStyle/>
          <a:p>
            <a:pPr algn="l" marL="431797" indent="-215899" lvl="1">
              <a:lnSpc>
                <a:spcPts val="2799"/>
              </a:lnSpc>
              <a:buAutoNum type="arabicPeriod" startAt="1"/>
            </a:pPr>
            <a:r>
              <a:rPr lang="en-US" sz="1999" spc="-39">
                <a:solidFill>
                  <a:srgbClr val="492326"/>
                </a:solidFill>
                <a:latin typeface="Poppins"/>
                <a:ea typeface="Poppins"/>
                <a:cs typeface="Poppins"/>
                <a:sym typeface="Poppins"/>
              </a:rPr>
              <a:t>Cracking  </a:t>
            </a:r>
          </a:p>
          <a:p>
            <a:pPr algn="l" marL="431797" indent="-215899" lvl="1">
              <a:lnSpc>
                <a:spcPts val="2799"/>
              </a:lnSpc>
              <a:buAutoNum type="arabicPeriod" startAt="1"/>
            </a:pPr>
            <a:r>
              <a:rPr lang="en-US" sz="1999" spc="-39">
                <a:solidFill>
                  <a:srgbClr val="492326"/>
                </a:solidFill>
                <a:latin typeface="Poppins"/>
                <a:ea typeface="Poppins"/>
                <a:cs typeface="Poppins"/>
                <a:sym typeface="Poppins"/>
              </a:rPr>
              <a:t>Flow demand toediening</a:t>
            </a:r>
          </a:p>
          <a:p>
            <a:pPr algn="l" marL="431797" indent="-215899" lvl="1">
              <a:lnSpc>
                <a:spcPts val="2799"/>
              </a:lnSpc>
              <a:buAutoNum type="arabicPeriod" startAt="1"/>
            </a:pPr>
            <a:r>
              <a:rPr lang="en-US" sz="1999" spc="-39">
                <a:solidFill>
                  <a:srgbClr val="492326"/>
                </a:solidFill>
                <a:latin typeface="Poppins"/>
                <a:ea typeface="Poppins"/>
                <a:cs typeface="Poppins"/>
                <a:sym typeface="Poppins"/>
              </a:rPr>
              <a:t>Monitoring</a:t>
            </a:r>
          </a:p>
          <a:p>
            <a:pPr algn="l" marL="431797" indent="-215899" lvl="1">
              <a:lnSpc>
                <a:spcPts val="2799"/>
              </a:lnSpc>
              <a:buAutoNum type="arabicPeriod" startAt="1"/>
            </a:pPr>
            <a:r>
              <a:rPr lang="en-US" sz="1999" spc="-39">
                <a:solidFill>
                  <a:srgbClr val="492326"/>
                </a:solidFill>
                <a:latin typeface="Poppins"/>
                <a:ea typeface="Poppins"/>
                <a:cs typeface="Poppins"/>
                <a:sym typeface="Poppins"/>
              </a:rPr>
              <a:t>Scavenging</a:t>
            </a:r>
          </a:p>
          <a:p>
            <a:pPr algn="l" marL="431797" indent="-215899" lvl="1">
              <a:lnSpc>
                <a:spcPts val="2799"/>
              </a:lnSpc>
              <a:buAutoNum type="arabicPeriod" startAt="1"/>
            </a:pPr>
            <a:r>
              <a:rPr lang="en-US" sz="1999" spc="-39">
                <a:solidFill>
                  <a:srgbClr val="492326"/>
                </a:solidFill>
                <a:latin typeface="Poppins"/>
                <a:ea typeface="Poppins"/>
                <a:cs typeface="Poppins"/>
                <a:sym typeface="Poppins"/>
              </a:rPr>
              <a:t>Continue flow toediening</a:t>
            </a:r>
          </a:p>
        </p:txBody>
      </p:sp>
      <p:sp>
        <p:nvSpPr>
          <p:cNvPr name="TextBox 8" id="8"/>
          <p:cNvSpPr txBox="true"/>
          <p:nvPr/>
        </p:nvSpPr>
        <p:spPr>
          <a:xfrm rot="0">
            <a:off x="1028700" y="5837210"/>
            <a:ext cx="6610446" cy="539115"/>
          </a:xfrm>
          <a:prstGeom prst="rect">
            <a:avLst/>
          </a:prstGeom>
        </p:spPr>
        <p:txBody>
          <a:bodyPr anchor="t" rtlCol="false" tIns="0" lIns="0" bIns="0" rIns="0">
            <a:spAutoFit/>
          </a:bodyPr>
          <a:lstStyle/>
          <a:p>
            <a:pPr algn="l">
              <a:lnSpc>
                <a:spcPts val="2099"/>
              </a:lnSpc>
            </a:pPr>
            <a:r>
              <a:rPr lang="en-US" b="true" sz="2099" spc="-41">
                <a:solidFill>
                  <a:srgbClr val="492326"/>
                </a:solidFill>
                <a:latin typeface="Poppins Bold"/>
                <a:ea typeface="Poppins Bold"/>
                <a:cs typeface="Poppins Bold"/>
                <a:sym typeface="Poppins Bold"/>
              </a:rPr>
              <a:t>Systemen van meer duurzaam naar minst duurzaam</a:t>
            </a:r>
          </a:p>
        </p:txBody>
      </p:sp>
      <p:sp>
        <p:nvSpPr>
          <p:cNvPr name="TextBox 9" id="9"/>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492326"/>
                </a:solidFill>
                <a:latin typeface="Poppins"/>
                <a:ea typeface="Poppins"/>
                <a:cs typeface="Poppins"/>
                <a:sym typeface="Poppins"/>
              </a:rPr>
              <a:t>09 May, 2026</a:t>
            </a:r>
          </a:p>
        </p:txBody>
      </p:sp>
      <p:sp>
        <p:nvSpPr>
          <p:cNvPr name="TextBox 10" id="10"/>
          <p:cNvSpPr txBox="true"/>
          <p:nvPr/>
        </p:nvSpPr>
        <p:spPr>
          <a:xfrm rot="0">
            <a:off x="1028700" y="2497218"/>
            <a:ext cx="9256301" cy="1183005"/>
          </a:xfrm>
          <a:prstGeom prst="rect">
            <a:avLst/>
          </a:prstGeom>
        </p:spPr>
        <p:txBody>
          <a:bodyPr anchor="t" rtlCol="false" tIns="0" lIns="0" bIns="0" rIns="0">
            <a:spAutoFit/>
          </a:bodyPr>
          <a:lstStyle/>
          <a:p>
            <a:pPr algn="l">
              <a:lnSpc>
                <a:spcPts val="7680"/>
              </a:lnSpc>
            </a:pPr>
            <a:r>
              <a:rPr lang="en-US" b="true" sz="9600" spc="-998">
                <a:solidFill>
                  <a:srgbClr val="492326"/>
                </a:solidFill>
                <a:latin typeface="Poppins Ultra-Bold"/>
                <a:ea typeface="Poppins Ultra-Bold"/>
                <a:cs typeface="Poppins Ultra-Bold"/>
                <a:sym typeface="Poppins Ultra-Bold"/>
              </a:rPr>
              <a:t>TECHNIEK</a:t>
            </a:r>
          </a:p>
        </p:txBody>
      </p:sp>
      <p:grpSp>
        <p:nvGrpSpPr>
          <p:cNvPr name="Group 11" id="11"/>
          <p:cNvGrpSpPr/>
          <p:nvPr/>
        </p:nvGrpSpPr>
        <p:grpSpPr>
          <a:xfrm rot="0">
            <a:off x="9777829" y="1704514"/>
            <a:ext cx="8510171" cy="6992865"/>
            <a:chOff x="0" y="0"/>
            <a:chExt cx="1012565" cy="832031"/>
          </a:xfrm>
        </p:grpSpPr>
        <p:sp>
          <p:nvSpPr>
            <p:cNvPr name="Freeform 12" id="12"/>
            <p:cNvSpPr/>
            <p:nvPr/>
          </p:nvSpPr>
          <p:spPr>
            <a:xfrm flipH="false" flipV="false" rot="0">
              <a:off x="0" y="0"/>
              <a:ext cx="1012565" cy="832031"/>
            </a:xfrm>
            <a:custGeom>
              <a:avLst/>
              <a:gdLst/>
              <a:ahLst/>
              <a:cxnLst/>
              <a:rect r="r" b="b" t="t" l="l"/>
              <a:pathLst>
                <a:path h="832031" w="1012565">
                  <a:moveTo>
                    <a:pt x="0" y="0"/>
                  </a:moveTo>
                  <a:lnTo>
                    <a:pt x="1012565" y="0"/>
                  </a:lnTo>
                  <a:lnTo>
                    <a:pt x="1012565" y="832031"/>
                  </a:lnTo>
                  <a:lnTo>
                    <a:pt x="0" y="832031"/>
                  </a:lnTo>
                  <a:close/>
                </a:path>
              </a:pathLst>
            </a:custGeom>
            <a:blipFill>
              <a:blip r:embed="rId4"/>
              <a:stretch>
                <a:fillRect l="-11666" t="0" r="-11666" b="0"/>
              </a:stretch>
            </a:blipFill>
          </p:spPr>
        </p:sp>
      </p:gr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255635" y="1704514"/>
            <a:ext cx="8510171" cy="6992865"/>
            <a:chOff x="0" y="0"/>
            <a:chExt cx="1012565" cy="832031"/>
          </a:xfrm>
        </p:grpSpPr>
        <p:sp>
          <p:nvSpPr>
            <p:cNvPr name="Freeform 3" id="3"/>
            <p:cNvSpPr/>
            <p:nvPr/>
          </p:nvSpPr>
          <p:spPr>
            <a:xfrm flipH="false" flipV="false" rot="0">
              <a:off x="0" y="0"/>
              <a:ext cx="1012565" cy="832031"/>
            </a:xfrm>
            <a:custGeom>
              <a:avLst/>
              <a:gdLst/>
              <a:ahLst/>
              <a:cxnLst/>
              <a:rect r="r" b="b" t="t" l="l"/>
              <a:pathLst>
                <a:path h="832031" w="1012565">
                  <a:moveTo>
                    <a:pt x="0" y="0"/>
                  </a:moveTo>
                  <a:lnTo>
                    <a:pt x="1012565" y="0"/>
                  </a:lnTo>
                  <a:lnTo>
                    <a:pt x="1012565" y="832031"/>
                  </a:lnTo>
                  <a:lnTo>
                    <a:pt x="0" y="832031"/>
                  </a:lnTo>
                  <a:close/>
                </a:path>
              </a:pathLst>
            </a:custGeom>
            <a:blipFill>
              <a:blip r:embed="rId2"/>
              <a:stretch>
                <a:fillRect l="-11666" t="0" r="-11666" b="0"/>
              </a:stretch>
            </a:blipFill>
          </p:spPr>
        </p:sp>
      </p:grpSp>
      <p:sp>
        <p:nvSpPr>
          <p:cNvPr name="Freeform 4" id="4"/>
          <p:cNvSpPr/>
          <p:nvPr/>
        </p:nvSpPr>
        <p:spPr>
          <a:xfrm flipH="false" flipV="false" rot="0">
            <a:off x="1028700" y="2919190"/>
            <a:ext cx="2859609" cy="972267"/>
          </a:xfrm>
          <a:custGeom>
            <a:avLst/>
            <a:gdLst/>
            <a:ahLst/>
            <a:cxnLst/>
            <a:rect r="r" b="b" t="t" l="l"/>
            <a:pathLst>
              <a:path h="972267" w="2859609">
                <a:moveTo>
                  <a:pt x="0" y="0"/>
                </a:moveTo>
                <a:lnTo>
                  <a:pt x="2859609" y="0"/>
                </a:lnTo>
                <a:lnTo>
                  <a:pt x="2859609" y="972267"/>
                </a:lnTo>
                <a:lnTo>
                  <a:pt x="0" y="972267"/>
                </a:lnTo>
                <a:lnTo>
                  <a:pt x="0" y="0"/>
                </a:lnTo>
                <a:close/>
              </a:path>
            </a:pathLst>
          </a:custGeom>
          <a:blipFill>
            <a:blip r:embed="rId3"/>
            <a:stretch>
              <a:fillRect l="0" t="0" r="0" b="0"/>
            </a:stretch>
          </a:blipFill>
        </p:spPr>
      </p:sp>
      <p:sp>
        <p:nvSpPr>
          <p:cNvPr name="TextBox 5" id="5"/>
          <p:cNvSpPr txBox="true"/>
          <p:nvPr/>
        </p:nvSpPr>
        <p:spPr>
          <a:xfrm rot="0">
            <a:off x="1028700" y="1980739"/>
            <a:ext cx="8115300" cy="1183005"/>
          </a:xfrm>
          <a:prstGeom prst="rect">
            <a:avLst/>
          </a:prstGeom>
        </p:spPr>
        <p:txBody>
          <a:bodyPr anchor="t" rtlCol="false" tIns="0" lIns="0" bIns="0" rIns="0">
            <a:spAutoFit/>
          </a:bodyPr>
          <a:lstStyle/>
          <a:p>
            <a:pPr algn="l">
              <a:lnSpc>
                <a:spcPts val="7680"/>
              </a:lnSpc>
            </a:pPr>
            <a:r>
              <a:rPr lang="en-US" b="true" sz="9600" spc="-998">
                <a:solidFill>
                  <a:srgbClr val="492326"/>
                </a:solidFill>
                <a:latin typeface="Poppins Ultra-Bold"/>
                <a:ea typeface="Poppins Ultra-Bold"/>
                <a:cs typeface="Poppins Ultra-Bold"/>
                <a:sym typeface="Poppins Ultra-Bold"/>
              </a:rPr>
              <a:t>CASE STUDY </a:t>
            </a:r>
          </a:p>
        </p:txBody>
      </p:sp>
      <p:sp>
        <p:nvSpPr>
          <p:cNvPr name="TextBox 6" id="6"/>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492326"/>
                </a:solidFill>
                <a:latin typeface="Poppins Bold"/>
                <a:ea typeface="Poppins Bold"/>
                <a:cs typeface="Poppins Bold"/>
                <a:sym typeface="Poppins Bold"/>
              </a:rPr>
              <a:t>LDE Thesis Lab - Groene Zorg</a:t>
            </a:r>
          </a:p>
        </p:txBody>
      </p:sp>
      <p:sp>
        <p:nvSpPr>
          <p:cNvPr name="TextBox 7" id="7"/>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492326"/>
                </a:solidFill>
                <a:latin typeface="Poppins"/>
                <a:ea typeface="Poppins"/>
                <a:cs typeface="Poppins"/>
                <a:sym typeface="Poppins"/>
              </a:rPr>
              <a:t>09 May, 2026</a:t>
            </a:r>
          </a:p>
        </p:txBody>
      </p:sp>
      <p:graphicFrame>
        <p:nvGraphicFramePr>
          <p:cNvPr name="Table 8" id="8"/>
          <p:cNvGraphicFramePr>
            <a:graphicFrameLocks noGrp="true"/>
          </p:cNvGraphicFramePr>
          <p:nvPr/>
        </p:nvGraphicFramePr>
        <p:xfrm>
          <a:off x="704866" y="3883137"/>
          <a:ext cx="10761884" cy="5572125"/>
        </p:xfrm>
        <a:graphic>
          <a:graphicData uri="http://schemas.openxmlformats.org/drawingml/2006/table">
            <a:tbl>
              <a:tblPr/>
              <a:tblGrid>
                <a:gridCol w="1933958"/>
                <a:gridCol w="3767635"/>
                <a:gridCol w="2290994"/>
                <a:gridCol w="2769297"/>
              </a:tblGrid>
              <a:tr h="1171575">
                <a:tc>
                  <a:txBody>
                    <a:bodyPr anchor="t" rtlCol="false"/>
                    <a:lstStyle/>
                    <a:p>
                      <a:pPr algn="l">
                        <a:lnSpc>
                          <a:spcPts val="2359"/>
                        </a:lnSpc>
                        <a:defRPr/>
                      </a:pPr>
                      <a:r>
                        <a:rPr lang="en-US" b="true" sz="1999" spc="-21">
                          <a:solidFill>
                            <a:srgbClr val="492326"/>
                          </a:solidFill>
                          <a:latin typeface="Poppins Bold"/>
                          <a:ea typeface="Poppins Bold"/>
                          <a:cs typeface="Poppins Bold"/>
                          <a:sym typeface="Poppins Bold"/>
                        </a:rPr>
                        <a:t>Obstetrics</a:t>
                      </a:r>
                      <a:endParaRPr lang="en-US" sz="1100"/>
                    </a:p>
                  </a:txBody>
                  <a:tcPr marL="190500" marR="190500" marT="190500" marB="190500"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l">
                        <a:lnSpc>
                          <a:spcPts val="2359"/>
                        </a:lnSpc>
                        <a:defRPr/>
                      </a:pPr>
                      <a:r>
                        <a:rPr lang="en-US" sz="1999">
                          <a:solidFill>
                            <a:srgbClr val="492326"/>
                          </a:solidFill>
                          <a:latin typeface="Poppins"/>
                          <a:ea typeface="Poppins"/>
                          <a:cs typeface="Poppins"/>
                          <a:sym typeface="Poppins"/>
                        </a:rPr>
                        <a:t>Birth</a:t>
                      </a:r>
                      <a:endParaRPr lang="en-US" sz="1100"/>
                    </a:p>
                  </a:txBody>
                  <a:tcPr marL="190500" marR="190500" marT="190500" marB="190500"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l">
                        <a:lnSpc>
                          <a:spcPts val="2359"/>
                        </a:lnSpc>
                        <a:defRPr/>
                      </a:pPr>
                      <a:r>
                        <a:rPr lang="en-US" sz="1999">
                          <a:solidFill>
                            <a:srgbClr val="492326"/>
                          </a:solidFill>
                          <a:latin typeface="Poppins"/>
                          <a:ea typeface="Poppins"/>
                          <a:cs typeface="Poppins"/>
                          <a:sym typeface="Poppins"/>
                        </a:rPr>
                        <a:t>Relivopan 50/50</a:t>
                      </a:r>
                      <a:endParaRPr lang="en-US" sz="1100"/>
                    </a:p>
                  </a:txBody>
                  <a:tcPr marL="190500" marR="190500" marT="190500" marB="190500"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l">
                        <a:lnSpc>
                          <a:spcPts val="2359"/>
                        </a:lnSpc>
                        <a:defRPr/>
                      </a:pPr>
                      <a:r>
                        <a:rPr lang="en-US" sz="1999">
                          <a:solidFill>
                            <a:srgbClr val="492326"/>
                          </a:solidFill>
                          <a:latin typeface="Poppins"/>
                          <a:ea typeface="Poppins"/>
                          <a:cs typeface="Poppins"/>
                          <a:sym typeface="Poppins"/>
                        </a:rPr>
                        <a:t>Most risk averse protocol</a:t>
                      </a:r>
                      <a:endParaRPr lang="en-US" sz="1100"/>
                    </a:p>
                  </a:txBody>
                  <a:tcPr marL="190500" marR="190500" marT="190500" marB="190500"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r h="1466850">
                <a:tc>
                  <a:txBody>
                    <a:bodyPr anchor="t" rtlCol="false"/>
                    <a:lstStyle/>
                    <a:p>
                      <a:pPr algn="l" marL="0" indent="0" lvl="0">
                        <a:lnSpc>
                          <a:spcPts val="2359"/>
                        </a:lnSpc>
                        <a:defRPr/>
                      </a:pPr>
                      <a:r>
                        <a:rPr lang="en-US" b="true" sz="1999" spc="-21" strike="noStrike" u="none">
                          <a:solidFill>
                            <a:srgbClr val="492326"/>
                          </a:solidFill>
                          <a:latin typeface="Poppins Bold"/>
                          <a:ea typeface="Poppins Bold"/>
                          <a:cs typeface="Poppins Bold"/>
                          <a:sym typeface="Poppins Bold"/>
                        </a:rPr>
                        <a:t>Children’s hospital</a:t>
                      </a:r>
                      <a:endParaRPr lang="en-US" sz="1100"/>
                    </a:p>
                  </a:txBody>
                  <a:tcPr marL="190500" marR="190500" marT="190500" marB="190500"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l">
                        <a:lnSpc>
                          <a:spcPts val="2359"/>
                        </a:lnSpc>
                        <a:defRPr/>
                      </a:pPr>
                      <a:r>
                        <a:rPr lang="en-US" sz="1999">
                          <a:solidFill>
                            <a:srgbClr val="492326"/>
                          </a:solidFill>
                          <a:latin typeface="Poppins"/>
                          <a:ea typeface="Poppins"/>
                          <a:cs typeface="Poppins"/>
                          <a:sym typeface="Poppins"/>
                        </a:rPr>
                        <a:t>Small interventions for anxious children (for instance injections)</a:t>
                      </a:r>
                      <a:endParaRPr lang="en-US" sz="1100"/>
                    </a:p>
                  </a:txBody>
                  <a:tcPr marL="190500" marR="190500" marT="190500" marB="190500"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l">
                        <a:lnSpc>
                          <a:spcPts val="2359"/>
                        </a:lnSpc>
                        <a:defRPr/>
                      </a:pPr>
                      <a:r>
                        <a:rPr lang="en-US" sz="1999">
                          <a:solidFill>
                            <a:srgbClr val="492326"/>
                          </a:solidFill>
                          <a:latin typeface="Poppins"/>
                          <a:ea typeface="Poppins"/>
                          <a:cs typeface="Poppins"/>
                          <a:sym typeface="Poppins"/>
                        </a:rPr>
                        <a:t>Relivopan 50/50</a:t>
                      </a:r>
                      <a:endParaRPr lang="en-US" sz="1100"/>
                    </a:p>
                  </a:txBody>
                  <a:tcPr marL="190500" marR="190500" marT="190500" marB="190500"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l">
                        <a:lnSpc>
                          <a:spcPts val="2359"/>
                        </a:lnSpc>
                        <a:defRPr/>
                      </a:pPr>
                      <a:r>
                        <a:rPr lang="en-US" sz="1999">
                          <a:solidFill>
                            <a:srgbClr val="492326"/>
                          </a:solidFill>
                          <a:latin typeface="Poppins"/>
                          <a:ea typeface="Poppins"/>
                          <a:cs typeface="Poppins"/>
                          <a:sym typeface="Poppins"/>
                        </a:rPr>
                        <a:t>More risk averse protocol</a:t>
                      </a:r>
                      <a:endParaRPr lang="en-US" sz="1100"/>
                    </a:p>
                  </a:txBody>
                  <a:tcPr marL="190500" marR="190500" marT="190500" marB="190500"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r h="1466850">
                <a:tc>
                  <a:txBody>
                    <a:bodyPr anchor="t" rtlCol="false"/>
                    <a:lstStyle/>
                    <a:p>
                      <a:pPr algn="l">
                        <a:lnSpc>
                          <a:spcPts val="2359"/>
                        </a:lnSpc>
                        <a:defRPr/>
                      </a:pPr>
                      <a:r>
                        <a:rPr lang="en-US" b="true" sz="1999" spc="-21">
                          <a:solidFill>
                            <a:srgbClr val="492326"/>
                          </a:solidFill>
                          <a:latin typeface="Poppins Bold"/>
                          <a:ea typeface="Poppins Bold"/>
                          <a:cs typeface="Poppins Bold"/>
                          <a:sym typeface="Poppins Bold"/>
                        </a:rPr>
                        <a:t>Emergency Department</a:t>
                      </a:r>
                      <a:endParaRPr lang="en-US" sz="1100"/>
                    </a:p>
                  </a:txBody>
                  <a:tcPr marL="190500" marR="190500" marT="190500" marB="190500"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l">
                        <a:lnSpc>
                          <a:spcPts val="2359"/>
                        </a:lnSpc>
                        <a:defRPr/>
                      </a:pPr>
                      <a:r>
                        <a:rPr lang="en-US" sz="1999">
                          <a:solidFill>
                            <a:srgbClr val="492326"/>
                          </a:solidFill>
                          <a:latin typeface="Poppins"/>
                          <a:ea typeface="Poppins"/>
                          <a:cs typeface="Poppins"/>
                          <a:sym typeface="Poppins"/>
                        </a:rPr>
                        <a:t>Small interventions less capable patients (for instance sutures)</a:t>
                      </a:r>
                      <a:endParaRPr lang="en-US" sz="1100"/>
                    </a:p>
                  </a:txBody>
                  <a:tcPr marL="190500" marR="190500" marT="190500" marB="190500"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l">
                        <a:lnSpc>
                          <a:spcPts val="2359"/>
                        </a:lnSpc>
                        <a:defRPr/>
                      </a:pPr>
                      <a:r>
                        <a:rPr lang="en-US" sz="1999">
                          <a:solidFill>
                            <a:srgbClr val="492326"/>
                          </a:solidFill>
                          <a:latin typeface="Poppins"/>
                          <a:ea typeface="Poppins"/>
                          <a:cs typeface="Poppins"/>
                          <a:sym typeface="Poppins"/>
                        </a:rPr>
                        <a:t>Relivopan 50/50</a:t>
                      </a:r>
                      <a:endParaRPr lang="en-US" sz="1100"/>
                    </a:p>
                  </a:txBody>
                  <a:tcPr marL="190500" marR="190500" marT="190500" marB="190500"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l">
                        <a:lnSpc>
                          <a:spcPts val="2359"/>
                        </a:lnSpc>
                        <a:defRPr/>
                      </a:pPr>
                      <a:r>
                        <a:rPr lang="en-US" sz="1999">
                          <a:solidFill>
                            <a:srgbClr val="492326"/>
                          </a:solidFill>
                          <a:latin typeface="Poppins"/>
                          <a:ea typeface="Poppins"/>
                          <a:cs typeface="Poppins"/>
                          <a:sym typeface="Poppins"/>
                        </a:rPr>
                        <a:t>Least risk averse protocol </a:t>
                      </a:r>
                      <a:endParaRPr lang="en-US" sz="1100"/>
                    </a:p>
                  </a:txBody>
                  <a:tcPr marL="190500" marR="190500" marT="190500" marB="190500"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r h="1466850">
                <a:tc>
                  <a:txBody>
                    <a:bodyPr anchor="t" rtlCol="false"/>
                    <a:lstStyle/>
                    <a:p>
                      <a:pPr algn="l">
                        <a:lnSpc>
                          <a:spcPts val="2359"/>
                        </a:lnSpc>
                        <a:defRPr/>
                      </a:pPr>
                      <a:r>
                        <a:rPr lang="en-US" sz="1999" b="true">
                          <a:solidFill>
                            <a:srgbClr val="492326"/>
                          </a:solidFill>
                          <a:latin typeface="Poppins Bold"/>
                          <a:ea typeface="Poppins Bold"/>
                          <a:cs typeface="Poppins Bold"/>
                          <a:sym typeface="Poppins Bold"/>
                        </a:rPr>
                        <a:t>Surgergy</a:t>
                      </a:r>
                      <a:endParaRPr lang="en-US" sz="1100"/>
                    </a:p>
                  </a:txBody>
                  <a:tcPr marL="190500" marR="190500" marT="190500" marB="190500"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l">
                        <a:lnSpc>
                          <a:spcPts val="2359"/>
                        </a:lnSpc>
                        <a:defRPr/>
                      </a:pPr>
                      <a:r>
                        <a:rPr lang="en-US" sz="1999">
                          <a:solidFill>
                            <a:srgbClr val="492326"/>
                          </a:solidFill>
                          <a:latin typeface="Poppins"/>
                          <a:ea typeface="Poppins"/>
                          <a:cs typeface="Poppins"/>
                          <a:sym typeface="Poppins"/>
                        </a:rPr>
                        <a:t>Pectus excavatum repair (N2O as cryoanalgesia)</a:t>
                      </a:r>
                      <a:endParaRPr lang="en-US" sz="1100"/>
                    </a:p>
                  </a:txBody>
                  <a:tcPr marL="190500" marR="190500" marT="190500" marB="190500"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l">
                        <a:lnSpc>
                          <a:spcPts val="2359"/>
                        </a:lnSpc>
                        <a:defRPr/>
                      </a:pPr>
                      <a:r>
                        <a:rPr lang="en-US" sz="1999">
                          <a:solidFill>
                            <a:srgbClr val="492326"/>
                          </a:solidFill>
                          <a:latin typeface="Poppins"/>
                          <a:ea typeface="Poppins"/>
                          <a:cs typeface="Poppins"/>
                          <a:sym typeface="Poppins"/>
                        </a:rPr>
                        <a:t>Niontix 100% </a:t>
                      </a:r>
                      <a:endParaRPr lang="en-US" sz="1100"/>
                    </a:p>
                  </a:txBody>
                  <a:tcPr marL="190500" marR="190500" marT="190500" marB="190500"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l">
                        <a:lnSpc>
                          <a:spcPts val="2359"/>
                        </a:lnSpc>
                        <a:defRPr/>
                      </a:pPr>
                      <a:r>
                        <a:rPr lang="en-US" sz="1999">
                          <a:solidFill>
                            <a:srgbClr val="492326"/>
                          </a:solidFill>
                          <a:latin typeface="Poppins"/>
                          <a:ea typeface="Poppins"/>
                          <a:cs typeface="Poppins"/>
                          <a:sym typeface="Poppins"/>
                        </a:rPr>
                        <a:t>Protocol not for analgesic/ sedative purposes</a:t>
                      </a:r>
                      <a:endParaRPr lang="en-US" sz="1100"/>
                    </a:p>
                  </a:txBody>
                  <a:tcPr marL="190500" marR="190500" marT="190500" marB="190500" anchor="t">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bl>
          </a:graphicData>
        </a:graphic>
      </p:graphicFrame>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BA657"/>
        </a:solidFill>
      </p:bgPr>
    </p:bg>
    <p:spTree>
      <p:nvGrpSpPr>
        <p:cNvPr id="1" name=""/>
        <p:cNvGrpSpPr/>
        <p:nvPr/>
      </p:nvGrpSpPr>
      <p:grpSpPr>
        <a:xfrm>
          <a:off x="0" y="0"/>
          <a:ext cx="0" cy="0"/>
          <a:chOff x="0" y="0"/>
          <a:chExt cx="0" cy="0"/>
        </a:xfrm>
      </p:grpSpPr>
      <p:sp>
        <p:nvSpPr>
          <p:cNvPr name="Freeform 2" id="2"/>
          <p:cNvSpPr/>
          <p:nvPr/>
        </p:nvSpPr>
        <p:spPr>
          <a:xfrm flipH="false" flipV="false" rot="0">
            <a:off x="14345469" y="8882226"/>
            <a:ext cx="3398148" cy="970899"/>
          </a:xfrm>
          <a:custGeom>
            <a:avLst/>
            <a:gdLst/>
            <a:ahLst/>
            <a:cxnLst/>
            <a:rect r="r" b="b" t="t" l="l"/>
            <a:pathLst>
              <a:path h="970899" w="3398148">
                <a:moveTo>
                  <a:pt x="0" y="0"/>
                </a:moveTo>
                <a:lnTo>
                  <a:pt x="3398148" y="0"/>
                </a:lnTo>
                <a:lnTo>
                  <a:pt x="3398148" y="970900"/>
                </a:lnTo>
                <a:lnTo>
                  <a:pt x="0" y="970900"/>
                </a:lnTo>
                <a:lnTo>
                  <a:pt x="0" y="0"/>
                </a:lnTo>
                <a:close/>
              </a:path>
            </a:pathLst>
          </a:custGeom>
          <a:blipFill>
            <a:blip r:embed="rId2"/>
            <a:stretch>
              <a:fillRect l="0" t="0" r="0" b="0"/>
            </a:stretch>
          </a:blipFill>
        </p:spPr>
      </p:sp>
      <p:sp>
        <p:nvSpPr>
          <p:cNvPr name="Freeform 3" id="3"/>
          <p:cNvSpPr/>
          <p:nvPr/>
        </p:nvSpPr>
        <p:spPr>
          <a:xfrm flipH="false" flipV="false" rot="0">
            <a:off x="15095250" y="7693905"/>
            <a:ext cx="2648367" cy="988875"/>
          </a:xfrm>
          <a:custGeom>
            <a:avLst/>
            <a:gdLst/>
            <a:ahLst/>
            <a:cxnLst/>
            <a:rect r="r" b="b" t="t" l="l"/>
            <a:pathLst>
              <a:path h="988875" w="2648367">
                <a:moveTo>
                  <a:pt x="0" y="0"/>
                </a:moveTo>
                <a:lnTo>
                  <a:pt x="2648367" y="0"/>
                </a:lnTo>
                <a:lnTo>
                  <a:pt x="2648367" y="988875"/>
                </a:lnTo>
                <a:lnTo>
                  <a:pt x="0" y="988875"/>
                </a:lnTo>
                <a:lnTo>
                  <a:pt x="0" y="0"/>
                </a:lnTo>
                <a:close/>
              </a:path>
            </a:pathLst>
          </a:custGeom>
          <a:blipFill>
            <a:blip r:embed="rId3"/>
            <a:stretch>
              <a:fillRect l="0" t="0" r="0" b="0"/>
            </a:stretch>
          </a:blipFill>
        </p:spPr>
      </p:sp>
      <p:sp>
        <p:nvSpPr>
          <p:cNvPr name="Freeform 4" id="4"/>
          <p:cNvSpPr/>
          <p:nvPr/>
        </p:nvSpPr>
        <p:spPr>
          <a:xfrm flipH="false" flipV="false" rot="0">
            <a:off x="1028700" y="4104065"/>
            <a:ext cx="13084230" cy="3769894"/>
          </a:xfrm>
          <a:custGeom>
            <a:avLst/>
            <a:gdLst/>
            <a:ahLst/>
            <a:cxnLst/>
            <a:rect r="r" b="b" t="t" l="l"/>
            <a:pathLst>
              <a:path h="3769894" w="13084230">
                <a:moveTo>
                  <a:pt x="0" y="0"/>
                </a:moveTo>
                <a:lnTo>
                  <a:pt x="13084230" y="0"/>
                </a:lnTo>
                <a:lnTo>
                  <a:pt x="13084230" y="3769894"/>
                </a:lnTo>
                <a:lnTo>
                  <a:pt x="0" y="3769894"/>
                </a:lnTo>
                <a:lnTo>
                  <a:pt x="0" y="0"/>
                </a:lnTo>
                <a:close/>
              </a:path>
            </a:pathLst>
          </a:custGeom>
          <a:blipFill>
            <a:blip r:embed="rId4"/>
            <a:stretch>
              <a:fillRect l="0" t="0" r="0" b="0"/>
            </a:stretch>
          </a:blipFill>
        </p:spPr>
      </p:sp>
      <p:sp>
        <p:nvSpPr>
          <p:cNvPr name="TextBox 5" id="5"/>
          <p:cNvSpPr txBox="true"/>
          <p:nvPr/>
        </p:nvSpPr>
        <p:spPr>
          <a:xfrm rot="0">
            <a:off x="895350" y="2881713"/>
            <a:ext cx="9720774" cy="762663"/>
          </a:xfrm>
          <a:prstGeom prst="rect">
            <a:avLst/>
          </a:prstGeom>
        </p:spPr>
        <p:txBody>
          <a:bodyPr anchor="t" rtlCol="false" tIns="0" lIns="0" bIns="0" rIns="0">
            <a:spAutoFit/>
          </a:bodyPr>
          <a:lstStyle/>
          <a:p>
            <a:pPr algn="l">
              <a:lnSpc>
                <a:spcPts val="4960"/>
              </a:lnSpc>
            </a:pPr>
            <a:r>
              <a:rPr lang="en-US" b="true" sz="6200" spc="-291">
                <a:solidFill>
                  <a:srgbClr val="FFFFFF"/>
                </a:solidFill>
                <a:latin typeface="Poppins Ultra-Bold"/>
                <a:ea typeface="Poppins Ultra-Bold"/>
                <a:cs typeface="Poppins Ultra-Bold"/>
                <a:sym typeface="Poppins Ultra-Bold"/>
              </a:rPr>
              <a:t>THESIS LAB GROENE ZORG</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388015" y="2398771"/>
            <a:ext cx="8343471" cy="6637423"/>
            <a:chOff x="0" y="0"/>
            <a:chExt cx="1117201" cy="888759"/>
          </a:xfrm>
        </p:grpSpPr>
        <p:sp>
          <p:nvSpPr>
            <p:cNvPr name="Freeform 3" id="3"/>
            <p:cNvSpPr/>
            <p:nvPr/>
          </p:nvSpPr>
          <p:spPr>
            <a:xfrm flipH="false" flipV="false" rot="0">
              <a:off x="0" y="0"/>
              <a:ext cx="1117201" cy="888760"/>
            </a:xfrm>
            <a:custGeom>
              <a:avLst/>
              <a:gdLst/>
              <a:ahLst/>
              <a:cxnLst/>
              <a:rect r="r" b="b" t="t" l="l"/>
              <a:pathLst>
                <a:path h="888760" w="1117201">
                  <a:moveTo>
                    <a:pt x="0" y="0"/>
                  </a:moveTo>
                  <a:lnTo>
                    <a:pt x="1117201" y="0"/>
                  </a:lnTo>
                  <a:lnTo>
                    <a:pt x="1117201" y="888760"/>
                  </a:lnTo>
                  <a:lnTo>
                    <a:pt x="0" y="888760"/>
                  </a:lnTo>
                  <a:close/>
                </a:path>
              </a:pathLst>
            </a:custGeom>
            <a:blipFill>
              <a:blip r:embed="rId2"/>
              <a:stretch>
                <a:fillRect l="-9772" t="0" r="-9772" b="0"/>
              </a:stretch>
            </a:blipFill>
          </p:spPr>
        </p:sp>
      </p:grpSp>
      <p:sp>
        <p:nvSpPr>
          <p:cNvPr name="Freeform 4" id="4"/>
          <p:cNvSpPr/>
          <p:nvPr/>
        </p:nvSpPr>
        <p:spPr>
          <a:xfrm flipH="false" flipV="false" rot="0">
            <a:off x="1028700" y="3632631"/>
            <a:ext cx="2859609" cy="972267"/>
          </a:xfrm>
          <a:custGeom>
            <a:avLst/>
            <a:gdLst/>
            <a:ahLst/>
            <a:cxnLst/>
            <a:rect r="r" b="b" t="t" l="l"/>
            <a:pathLst>
              <a:path h="972267" w="2859609">
                <a:moveTo>
                  <a:pt x="0" y="0"/>
                </a:moveTo>
                <a:lnTo>
                  <a:pt x="2859609" y="0"/>
                </a:lnTo>
                <a:lnTo>
                  <a:pt x="2859609" y="972267"/>
                </a:lnTo>
                <a:lnTo>
                  <a:pt x="0" y="972267"/>
                </a:lnTo>
                <a:lnTo>
                  <a:pt x="0" y="0"/>
                </a:lnTo>
                <a:close/>
              </a:path>
            </a:pathLst>
          </a:custGeom>
          <a:blipFill>
            <a:blip r:embed="rId3"/>
            <a:stretch>
              <a:fillRect l="0" t="0" r="0" b="0"/>
            </a:stretch>
          </a:blipFill>
        </p:spPr>
      </p:sp>
      <p:sp>
        <p:nvSpPr>
          <p:cNvPr name="TextBox 5" id="5"/>
          <p:cNvSpPr txBox="true"/>
          <p:nvPr/>
        </p:nvSpPr>
        <p:spPr>
          <a:xfrm rot="0">
            <a:off x="1028700" y="2719231"/>
            <a:ext cx="8115300" cy="1183005"/>
          </a:xfrm>
          <a:prstGeom prst="rect">
            <a:avLst/>
          </a:prstGeom>
        </p:spPr>
        <p:txBody>
          <a:bodyPr anchor="t" rtlCol="false" tIns="0" lIns="0" bIns="0" rIns="0">
            <a:spAutoFit/>
          </a:bodyPr>
          <a:lstStyle/>
          <a:p>
            <a:pPr algn="l">
              <a:lnSpc>
                <a:spcPts val="7680"/>
              </a:lnSpc>
            </a:pPr>
            <a:r>
              <a:rPr lang="en-US" b="true" sz="9600" spc="-998">
                <a:solidFill>
                  <a:srgbClr val="492326"/>
                </a:solidFill>
                <a:latin typeface="Poppins Ultra-Bold"/>
                <a:ea typeface="Poppins Ultra-Bold"/>
                <a:cs typeface="Poppins Ultra-Bold"/>
                <a:sym typeface="Poppins Ultra-Bold"/>
              </a:rPr>
              <a:t>VERLOSKUNDE</a:t>
            </a:r>
          </a:p>
        </p:txBody>
      </p:sp>
      <p:sp>
        <p:nvSpPr>
          <p:cNvPr name="TextBox 6" id="6"/>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492326"/>
                </a:solidFill>
                <a:latin typeface="Poppins Bold"/>
                <a:ea typeface="Poppins Bold"/>
                <a:cs typeface="Poppins Bold"/>
                <a:sym typeface="Poppins Bold"/>
              </a:rPr>
              <a:t>LDE Thesis Lab - Groene Zorg</a:t>
            </a:r>
          </a:p>
        </p:txBody>
      </p:sp>
      <p:sp>
        <p:nvSpPr>
          <p:cNvPr name="TextBox 7" id="7"/>
          <p:cNvSpPr txBox="true"/>
          <p:nvPr/>
        </p:nvSpPr>
        <p:spPr>
          <a:xfrm rot="0">
            <a:off x="1028700" y="6712545"/>
            <a:ext cx="7077723" cy="267335"/>
          </a:xfrm>
          <a:prstGeom prst="rect">
            <a:avLst/>
          </a:prstGeom>
        </p:spPr>
        <p:txBody>
          <a:bodyPr anchor="t" rtlCol="false" tIns="0" lIns="0" bIns="0" rIns="0">
            <a:spAutoFit/>
          </a:bodyPr>
          <a:lstStyle/>
          <a:p>
            <a:pPr algn="l" marL="410208" indent="-205104" lvl="1">
              <a:lnSpc>
                <a:spcPts val="1899"/>
              </a:lnSpc>
              <a:buFont typeface="Arial"/>
              <a:buChar char="•"/>
            </a:pPr>
            <a:r>
              <a:rPr lang="en-US" sz="1899" spc="-37">
                <a:solidFill>
                  <a:srgbClr val="492326"/>
                </a:solidFill>
                <a:latin typeface="Poppins"/>
                <a:ea typeface="Poppins"/>
                <a:cs typeface="Poppins"/>
                <a:sym typeface="Poppins"/>
              </a:rPr>
              <a:t>Toediening en traning 1ste lijn </a:t>
            </a:r>
          </a:p>
          <a:p>
            <a:pPr algn="l" marL="410208" indent="-205104" lvl="1">
              <a:lnSpc>
                <a:spcPts val="1899"/>
              </a:lnSpc>
              <a:buFont typeface="Arial"/>
              <a:buChar char="•"/>
            </a:pPr>
            <a:r>
              <a:rPr lang="en-US" sz="1899" spc="-37">
                <a:solidFill>
                  <a:srgbClr val="492326"/>
                </a:solidFill>
                <a:latin typeface="Poppins"/>
                <a:ea typeface="Poppins"/>
                <a:cs typeface="Poppins"/>
                <a:sym typeface="Poppins"/>
              </a:rPr>
              <a:t>LUMC personeel weet niets van lachgas</a:t>
            </a:r>
          </a:p>
        </p:txBody>
      </p:sp>
      <p:sp>
        <p:nvSpPr>
          <p:cNvPr name="TextBox 8" id="8"/>
          <p:cNvSpPr txBox="true"/>
          <p:nvPr/>
        </p:nvSpPr>
        <p:spPr>
          <a:xfrm rot="0">
            <a:off x="1028700" y="6411555"/>
            <a:ext cx="3232603" cy="281940"/>
          </a:xfrm>
          <a:prstGeom prst="rect">
            <a:avLst/>
          </a:prstGeom>
        </p:spPr>
        <p:txBody>
          <a:bodyPr anchor="t" rtlCol="false" tIns="0" lIns="0" bIns="0" rIns="0">
            <a:spAutoFit/>
          </a:bodyPr>
          <a:lstStyle/>
          <a:p>
            <a:pPr algn="l">
              <a:lnSpc>
                <a:spcPts val="2099"/>
              </a:lnSpc>
            </a:pPr>
            <a:r>
              <a:rPr lang="en-US" b="true" sz="2099" spc="-41">
                <a:solidFill>
                  <a:srgbClr val="492326"/>
                </a:solidFill>
                <a:latin typeface="Poppins Bold"/>
                <a:ea typeface="Poppins Bold"/>
                <a:cs typeface="Poppins Bold"/>
                <a:sym typeface="Poppins Bold"/>
              </a:rPr>
              <a:t>1ste lijn verloskundigen</a:t>
            </a:r>
          </a:p>
        </p:txBody>
      </p:sp>
      <p:sp>
        <p:nvSpPr>
          <p:cNvPr name="TextBox 9" id="9"/>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492326"/>
                </a:solidFill>
                <a:latin typeface="Poppins"/>
                <a:ea typeface="Poppins"/>
                <a:cs typeface="Poppins"/>
                <a:sym typeface="Poppins"/>
              </a:rPr>
              <a:t>09 May, 2026</a:t>
            </a:r>
          </a:p>
        </p:txBody>
      </p:sp>
      <p:sp>
        <p:nvSpPr>
          <p:cNvPr name="TextBox 10" id="10"/>
          <p:cNvSpPr txBox="true"/>
          <p:nvPr/>
        </p:nvSpPr>
        <p:spPr>
          <a:xfrm rot="0">
            <a:off x="1028700" y="5221045"/>
            <a:ext cx="7077723" cy="945252"/>
          </a:xfrm>
          <a:prstGeom prst="rect">
            <a:avLst/>
          </a:prstGeom>
        </p:spPr>
        <p:txBody>
          <a:bodyPr anchor="t" rtlCol="false" tIns="0" lIns="0" bIns="0" rIns="0">
            <a:spAutoFit/>
          </a:bodyPr>
          <a:lstStyle/>
          <a:p>
            <a:pPr algn="l" marL="385461" indent="-192730" lvl="1">
              <a:lnSpc>
                <a:spcPts val="2499"/>
              </a:lnSpc>
              <a:buFont typeface="Arial"/>
              <a:buChar char="•"/>
            </a:pPr>
            <a:r>
              <a:rPr lang="en-US" sz="1785">
                <a:solidFill>
                  <a:srgbClr val="492326"/>
                </a:solidFill>
                <a:latin typeface="Poppins"/>
                <a:ea typeface="Poppins"/>
                <a:cs typeface="Poppins"/>
                <a:sym typeface="Poppins"/>
              </a:rPr>
              <a:t>Paradox </a:t>
            </a:r>
          </a:p>
          <a:p>
            <a:pPr algn="l" marL="385461" indent="-192730" lvl="1">
              <a:lnSpc>
                <a:spcPts val="2499"/>
              </a:lnSpc>
              <a:buFont typeface="Arial"/>
              <a:buChar char="•"/>
            </a:pPr>
            <a:r>
              <a:rPr lang="en-US" sz="1785">
                <a:solidFill>
                  <a:srgbClr val="492326"/>
                </a:solidFill>
                <a:latin typeface="Poppins"/>
                <a:ea typeface="Poppins"/>
                <a:cs typeface="Poppins"/>
                <a:sym typeface="Poppins"/>
              </a:rPr>
              <a:t>Daling VAS score 1.6 </a:t>
            </a:r>
          </a:p>
          <a:p>
            <a:pPr algn="l" marL="385461" indent="-192730" lvl="1">
              <a:lnSpc>
                <a:spcPts val="2499"/>
              </a:lnSpc>
              <a:spcBef>
                <a:spcPct val="0"/>
              </a:spcBef>
              <a:buFont typeface="Arial"/>
              <a:buChar char="•"/>
            </a:pPr>
            <a:r>
              <a:rPr lang="en-US" sz="1785">
                <a:solidFill>
                  <a:srgbClr val="492326"/>
                </a:solidFill>
                <a:latin typeface="Poppins"/>
                <a:ea typeface="Poppins"/>
                <a:cs typeface="Poppins"/>
                <a:sym typeface="Poppins"/>
              </a:rPr>
              <a:t>Tevredenheid ongv. 7.5 patient en zorgverlener</a:t>
            </a:r>
          </a:p>
        </p:txBody>
      </p:sp>
      <p:sp>
        <p:nvSpPr>
          <p:cNvPr name="TextBox 11" id="11"/>
          <p:cNvSpPr txBox="true"/>
          <p:nvPr/>
        </p:nvSpPr>
        <p:spPr>
          <a:xfrm rot="0">
            <a:off x="1028700" y="4869578"/>
            <a:ext cx="4309525" cy="399092"/>
          </a:xfrm>
          <a:prstGeom prst="rect">
            <a:avLst/>
          </a:prstGeom>
        </p:spPr>
        <p:txBody>
          <a:bodyPr anchor="t" rtlCol="false" tIns="0" lIns="0" bIns="0" rIns="0">
            <a:spAutoFit/>
          </a:bodyPr>
          <a:lstStyle/>
          <a:p>
            <a:pPr algn="l">
              <a:lnSpc>
                <a:spcPts val="3202"/>
              </a:lnSpc>
              <a:spcBef>
                <a:spcPct val="0"/>
              </a:spcBef>
            </a:pPr>
            <a:r>
              <a:rPr lang="en-US" b="true" sz="2287">
                <a:solidFill>
                  <a:srgbClr val="492326"/>
                </a:solidFill>
                <a:latin typeface="Poppins Bold"/>
                <a:ea typeface="Poppins Bold"/>
                <a:cs typeface="Poppins Bold"/>
                <a:sym typeface="Poppins Bold"/>
              </a:rPr>
              <a:t>VAS score en tevredenheid</a:t>
            </a:r>
          </a:p>
        </p:txBody>
      </p:sp>
      <p:sp>
        <p:nvSpPr>
          <p:cNvPr name="TextBox 12" id="12"/>
          <p:cNvSpPr txBox="true"/>
          <p:nvPr/>
        </p:nvSpPr>
        <p:spPr>
          <a:xfrm rot="0">
            <a:off x="1028700" y="7701388"/>
            <a:ext cx="3232603" cy="281940"/>
          </a:xfrm>
          <a:prstGeom prst="rect">
            <a:avLst/>
          </a:prstGeom>
        </p:spPr>
        <p:txBody>
          <a:bodyPr anchor="t" rtlCol="false" tIns="0" lIns="0" bIns="0" rIns="0">
            <a:spAutoFit/>
          </a:bodyPr>
          <a:lstStyle/>
          <a:p>
            <a:pPr algn="l">
              <a:lnSpc>
                <a:spcPts val="2099"/>
              </a:lnSpc>
            </a:pPr>
            <a:r>
              <a:rPr lang="en-US" b="true" sz="2099" spc="-41">
                <a:solidFill>
                  <a:srgbClr val="492326"/>
                </a:solidFill>
                <a:latin typeface="Poppins Bold"/>
                <a:ea typeface="Poppins Bold"/>
                <a:cs typeface="Poppins Bold"/>
                <a:sym typeface="Poppins Bold"/>
              </a:rPr>
              <a:t>Conversie</a:t>
            </a:r>
          </a:p>
        </p:txBody>
      </p:sp>
      <p:sp>
        <p:nvSpPr>
          <p:cNvPr name="TextBox 13" id="13"/>
          <p:cNvSpPr txBox="true"/>
          <p:nvPr/>
        </p:nvSpPr>
        <p:spPr>
          <a:xfrm rot="0">
            <a:off x="1028700" y="8002378"/>
            <a:ext cx="3361910" cy="505460"/>
          </a:xfrm>
          <a:prstGeom prst="rect">
            <a:avLst/>
          </a:prstGeom>
        </p:spPr>
        <p:txBody>
          <a:bodyPr anchor="t" rtlCol="false" tIns="0" lIns="0" bIns="0" rIns="0">
            <a:spAutoFit/>
          </a:bodyPr>
          <a:lstStyle/>
          <a:p>
            <a:pPr algn="l" marL="410208" indent="-205104" lvl="1">
              <a:lnSpc>
                <a:spcPts val="1899"/>
              </a:lnSpc>
              <a:buFont typeface="Arial"/>
              <a:buChar char="•"/>
            </a:pPr>
            <a:r>
              <a:rPr lang="en-US" sz="1899" spc="-37">
                <a:solidFill>
                  <a:srgbClr val="492326"/>
                </a:solidFill>
                <a:latin typeface="Poppins"/>
                <a:ea typeface="Poppins"/>
                <a:cs typeface="Poppins"/>
                <a:sym typeface="Poppins"/>
              </a:rPr>
              <a:t>25,37% conversion primi</a:t>
            </a:r>
          </a:p>
          <a:p>
            <a:pPr algn="l" marL="410208" indent="-205104" lvl="1">
              <a:lnSpc>
                <a:spcPts val="1899"/>
              </a:lnSpc>
              <a:buFont typeface="Arial"/>
              <a:buChar char="•"/>
            </a:pPr>
            <a:r>
              <a:rPr lang="en-US" sz="1899" spc="-37">
                <a:solidFill>
                  <a:srgbClr val="492326"/>
                </a:solidFill>
                <a:latin typeface="Poppins"/>
                <a:ea typeface="Poppins"/>
                <a:cs typeface="Poppins"/>
                <a:sym typeface="Poppins"/>
              </a:rPr>
              <a:t>9,52% conversion mult</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2845748"/>
            <a:ext cx="2859609" cy="972267"/>
          </a:xfrm>
          <a:custGeom>
            <a:avLst/>
            <a:gdLst/>
            <a:ahLst/>
            <a:cxnLst/>
            <a:rect r="r" b="b" t="t" l="l"/>
            <a:pathLst>
              <a:path h="972267" w="2859609">
                <a:moveTo>
                  <a:pt x="0" y="0"/>
                </a:moveTo>
                <a:lnTo>
                  <a:pt x="2859609" y="0"/>
                </a:lnTo>
                <a:lnTo>
                  <a:pt x="2859609" y="972267"/>
                </a:lnTo>
                <a:lnTo>
                  <a:pt x="0" y="972267"/>
                </a:lnTo>
                <a:lnTo>
                  <a:pt x="0" y="0"/>
                </a:lnTo>
                <a:close/>
              </a:path>
            </a:pathLst>
          </a:custGeom>
          <a:blipFill>
            <a:blip r:embed="rId2"/>
            <a:stretch>
              <a:fillRect l="0" t="0" r="0" b="0"/>
            </a:stretch>
          </a:blipFill>
        </p:spPr>
      </p:sp>
      <p:sp>
        <p:nvSpPr>
          <p:cNvPr name="TextBox 3" id="3"/>
          <p:cNvSpPr txBox="true"/>
          <p:nvPr/>
        </p:nvSpPr>
        <p:spPr>
          <a:xfrm rot="0">
            <a:off x="1028700" y="1932347"/>
            <a:ext cx="8115300" cy="1183005"/>
          </a:xfrm>
          <a:prstGeom prst="rect">
            <a:avLst/>
          </a:prstGeom>
        </p:spPr>
        <p:txBody>
          <a:bodyPr anchor="t" rtlCol="false" tIns="0" lIns="0" bIns="0" rIns="0">
            <a:spAutoFit/>
          </a:bodyPr>
          <a:lstStyle/>
          <a:p>
            <a:pPr algn="l">
              <a:lnSpc>
                <a:spcPts val="7680"/>
              </a:lnSpc>
            </a:pPr>
            <a:r>
              <a:rPr lang="en-US" b="true" sz="9600" spc="-998">
                <a:solidFill>
                  <a:srgbClr val="492326"/>
                </a:solidFill>
                <a:latin typeface="Poppins Ultra-Bold"/>
                <a:ea typeface="Poppins Ultra-Bold"/>
                <a:cs typeface="Poppins Ultra-Bold"/>
                <a:sym typeface="Poppins Ultra-Bold"/>
              </a:rPr>
              <a:t>CONCLUSIE</a:t>
            </a:r>
          </a:p>
        </p:txBody>
      </p:sp>
      <p:sp>
        <p:nvSpPr>
          <p:cNvPr name="TextBox 4" id="4"/>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492326"/>
                </a:solidFill>
                <a:latin typeface="Poppins Bold"/>
                <a:ea typeface="Poppins Bold"/>
                <a:cs typeface="Poppins Bold"/>
                <a:sym typeface="Poppins Bold"/>
              </a:rPr>
              <a:t>LDE Thesis Lab - Groene Zorg</a:t>
            </a:r>
          </a:p>
        </p:txBody>
      </p:sp>
      <p:sp>
        <p:nvSpPr>
          <p:cNvPr name="TextBox 5" id="5"/>
          <p:cNvSpPr txBox="true"/>
          <p:nvPr/>
        </p:nvSpPr>
        <p:spPr>
          <a:xfrm rot="0">
            <a:off x="1028700" y="6157118"/>
            <a:ext cx="7077723" cy="505460"/>
          </a:xfrm>
          <a:prstGeom prst="rect">
            <a:avLst/>
          </a:prstGeom>
        </p:spPr>
        <p:txBody>
          <a:bodyPr anchor="t" rtlCol="false" tIns="0" lIns="0" bIns="0" rIns="0">
            <a:spAutoFit/>
          </a:bodyPr>
          <a:lstStyle/>
          <a:p>
            <a:pPr algn="l">
              <a:lnSpc>
                <a:spcPts val="1899"/>
              </a:lnSpc>
            </a:pPr>
            <a:r>
              <a:rPr lang="en-US" sz="1899" spc="-37">
                <a:solidFill>
                  <a:srgbClr val="492326"/>
                </a:solidFill>
                <a:latin typeface="Poppins"/>
                <a:ea typeface="Poppins"/>
                <a:cs typeface="Poppins"/>
                <a:sym typeface="Poppins"/>
              </a:rPr>
              <a:t>Binnen een ziekenhuis meer communiceren over protecollen en systemen rondom lachgas. </a:t>
            </a:r>
          </a:p>
        </p:txBody>
      </p:sp>
      <p:sp>
        <p:nvSpPr>
          <p:cNvPr name="TextBox 6" id="6"/>
          <p:cNvSpPr txBox="true"/>
          <p:nvPr/>
        </p:nvSpPr>
        <p:spPr>
          <a:xfrm rot="0">
            <a:off x="1028700" y="5856129"/>
            <a:ext cx="4057650" cy="281940"/>
          </a:xfrm>
          <a:prstGeom prst="rect">
            <a:avLst/>
          </a:prstGeom>
        </p:spPr>
        <p:txBody>
          <a:bodyPr anchor="t" rtlCol="false" tIns="0" lIns="0" bIns="0" rIns="0">
            <a:spAutoFit/>
          </a:bodyPr>
          <a:lstStyle/>
          <a:p>
            <a:pPr algn="l" marL="453387" indent="-226693" lvl="1">
              <a:lnSpc>
                <a:spcPts val="2099"/>
              </a:lnSpc>
              <a:buAutoNum type="arabicPeriod" startAt="1"/>
            </a:pPr>
            <a:r>
              <a:rPr lang="en-US" b="true" sz="2099" spc="-41">
                <a:solidFill>
                  <a:srgbClr val="492326"/>
                </a:solidFill>
                <a:latin typeface="Poppins Bold"/>
                <a:ea typeface="Poppins Bold"/>
                <a:cs typeface="Poppins Bold"/>
                <a:sym typeface="Poppins Bold"/>
              </a:rPr>
              <a:t> Protocollen en systemen</a:t>
            </a:r>
          </a:p>
        </p:txBody>
      </p:sp>
      <p:sp>
        <p:nvSpPr>
          <p:cNvPr name="TextBox 7" id="7"/>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492326"/>
                </a:solidFill>
                <a:latin typeface="Poppins"/>
                <a:ea typeface="Poppins"/>
                <a:cs typeface="Poppins"/>
                <a:sym typeface="Poppins"/>
              </a:rPr>
              <a:t>09 May, 2026</a:t>
            </a:r>
          </a:p>
        </p:txBody>
      </p:sp>
      <p:sp>
        <p:nvSpPr>
          <p:cNvPr name="TextBox 8" id="8"/>
          <p:cNvSpPr txBox="true"/>
          <p:nvPr/>
        </p:nvSpPr>
        <p:spPr>
          <a:xfrm rot="0">
            <a:off x="1028700" y="4434161"/>
            <a:ext cx="3361910" cy="1259577"/>
          </a:xfrm>
          <a:prstGeom prst="rect">
            <a:avLst/>
          </a:prstGeom>
        </p:spPr>
        <p:txBody>
          <a:bodyPr anchor="t" rtlCol="false" tIns="0" lIns="0" bIns="0" rIns="0">
            <a:spAutoFit/>
          </a:bodyPr>
          <a:lstStyle/>
          <a:p>
            <a:pPr algn="l">
              <a:lnSpc>
                <a:spcPts val="2499"/>
              </a:lnSpc>
            </a:pPr>
            <a:r>
              <a:rPr lang="en-US" sz="1785">
                <a:solidFill>
                  <a:srgbClr val="492326"/>
                </a:solidFill>
                <a:latin typeface="Poppins"/>
                <a:ea typeface="Poppins"/>
                <a:cs typeface="Poppins"/>
                <a:sym typeface="Poppins"/>
              </a:rPr>
              <a:t>Verloskunde</a:t>
            </a:r>
          </a:p>
          <a:p>
            <a:pPr algn="l" marL="385461" indent="-192730" lvl="1">
              <a:lnSpc>
                <a:spcPts val="2499"/>
              </a:lnSpc>
              <a:buFont typeface="Arial"/>
              <a:buChar char="•"/>
            </a:pPr>
            <a:r>
              <a:rPr lang="en-US" sz="1785">
                <a:solidFill>
                  <a:srgbClr val="492326"/>
                </a:solidFill>
                <a:latin typeface="Poppins"/>
                <a:ea typeface="Poppins"/>
                <a:cs typeface="Poppins"/>
                <a:sym typeface="Poppins"/>
              </a:rPr>
              <a:t>Epiduraal, Remifentanyl</a:t>
            </a:r>
          </a:p>
          <a:p>
            <a:pPr algn="l">
              <a:lnSpc>
                <a:spcPts val="2499"/>
              </a:lnSpc>
            </a:pPr>
            <a:r>
              <a:rPr lang="en-US" sz="1785">
                <a:solidFill>
                  <a:srgbClr val="492326"/>
                </a:solidFill>
                <a:latin typeface="Poppins"/>
                <a:ea typeface="Poppins"/>
                <a:cs typeface="Poppins"/>
                <a:sym typeface="Poppins"/>
              </a:rPr>
              <a:t> SEH</a:t>
            </a:r>
          </a:p>
          <a:p>
            <a:pPr algn="l" marL="385461" indent="-192730" lvl="1">
              <a:lnSpc>
                <a:spcPts val="2499"/>
              </a:lnSpc>
              <a:spcBef>
                <a:spcPct val="0"/>
              </a:spcBef>
              <a:buFont typeface="Arial"/>
              <a:buChar char="•"/>
            </a:pPr>
            <a:r>
              <a:rPr lang="en-US" sz="1785">
                <a:solidFill>
                  <a:srgbClr val="492326"/>
                </a:solidFill>
                <a:latin typeface="Poppins"/>
                <a:ea typeface="Poppins"/>
                <a:cs typeface="Poppins"/>
                <a:sym typeface="Poppins"/>
              </a:rPr>
              <a:t>Ketamine, Methoxyfluraan</a:t>
            </a:r>
          </a:p>
        </p:txBody>
      </p:sp>
      <p:sp>
        <p:nvSpPr>
          <p:cNvPr name="TextBox 9" id="9"/>
          <p:cNvSpPr txBox="true"/>
          <p:nvPr/>
        </p:nvSpPr>
        <p:spPr>
          <a:xfrm rot="0">
            <a:off x="4744513" y="4434161"/>
            <a:ext cx="3361910" cy="1259577"/>
          </a:xfrm>
          <a:prstGeom prst="rect">
            <a:avLst/>
          </a:prstGeom>
        </p:spPr>
        <p:txBody>
          <a:bodyPr anchor="t" rtlCol="false" tIns="0" lIns="0" bIns="0" rIns="0">
            <a:spAutoFit/>
          </a:bodyPr>
          <a:lstStyle/>
          <a:p>
            <a:pPr algn="l">
              <a:lnSpc>
                <a:spcPts val="2499"/>
              </a:lnSpc>
            </a:pPr>
            <a:r>
              <a:rPr lang="en-US" sz="1785">
                <a:solidFill>
                  <a:srgbClr val="492326"/>
                </a:solidFill>
                <a:latin typeface="Poppins"/>
                <a:ea typeface="Poppins"/>
                <a:cs typeface="Poppins"/>
                <a:sym typeface="Poppins"/>
              </a:rPr>
              <a:t>Heelkunde (aneasth</a:t>
            </a:r>
            <a:r>
              <a:rPr lang="en-US" sz="1785">
                <a:solidFill>
                  <a:srgbClr val="492326"/>
                </a:solidFill>
                <a:latin typeface="Poppins"/>
                <a:ea typeface="Poppins"/>
                <a:cs typeface="Poppins"/>
                <a:sym typeface="Poppins"/>
              </a:rPr>
              <a:t>esiology)</a:t>
            </a:r>
          </a:p>
          <a:p>
            <a:pPr algn="l" marL="385461" indent="-192730" lvl="1">
              <a:lnSpc>
                <a:spcPts val="2499"/>
              </a:lnSpc>
              <a:buFont typeface="Arial"/>
              <a:buChar char="•"/>
            </a:pPr>
            <a:r>
              <a:rPr lang="en-US" sz="1785">
                <a:solidFill>
                  <a:srgbClr val="492326"/>
                </a:solidFill>
                <a:latin typeface="Poppins"/>
                <a:ea typeface="Poppins"/>
                <a:cs typeface="Poppins"/>
                <a:sym typeface="Poppins"/>
              </a:rPr>
              <a:t>Propofol</a:t>
            </a:r>
          </a:p>
          <a:p>
            <a:pPr algn="l">
              <a:lnSpc>
                <a:spcPts val="2499"/>
              </a:lnSpc>
            </a:pPr>
            <a:r>
              <a:rPr lang="en-US" sz="1785">
                <a:solidFill>
                  <a:srgbClr val="492326"/>
                </a:solidFill>
                <a:latin typeface="Poppins"/>
                <a:ea typeface="Poppins"/>
                <a:cs typeface="Poppins"/>
                <a:sym typeface="Poppins"/>
              </a:rPr>
              <a:t>Hechten</a:t>
            </a:r>
          </a:p>
          <a:p>
            <a:pPr algn="l" marL="385461" indent="-192730" lvl="1">
              <a:lnSpc>
                <a:spcPts val="2499"/>
              </a:lnSpc>
              <a:spcBef>
                <a:spcPct val="0"/>
              </a:spcBef>
              <a:buFont typeface="Arial"/>
              <a:buChar char="•"/>
            </a:pPr>
            <a:r>
              <a:rPr lang="en-US" sz="1785">
                <a:solidFill>
                  <a:srgbClr val="492326"/>
                </a:solidFill>
                <a:latin typeface="Poppins"/>
                <a:ea typeface="Poppins"/>
                <a:cs typeface="Poppins"/>
                <a:sym typeface="Poppins"/>
              </a:rPr>
              <a:t>Lidocaine</a:t>
            </a:r>
          </a:p>
        </p:txBody>
      </p:sp>
      <p:sp>
        <p:nvSpPr>
          <p:cNvPr name="TextBox 10" id="10"/>
          <p:cNvSpPr txBox="true"/>
          <p:nvPr/>
        </p:nvSpPr>
        <p:spPr>
          <a:xfrm rot="0">
            <a:off x="1028700" y="4082694"/>
            <a:ext cx="3803332" cy="399092"/>
          </a:xfrm>
          <a:prstGeom prst="rect">
            <a:avLst/>
          </a:prstGeom>
        </p:spPr>
        <p:txBody>
          <a:bodyPr anchor="t" rtlCol="false" tIns="0" lIns="0" bIns="0" rIns="0">
            <a:spAutoFit/>
          </a:bodyPr>
          <a:lstStyle/>
          <a:p>
            <a:pPr algn="l" marL="493918" indent="-246959" lvl="1">
              <a:lnSpc>
                <a:spcPts val="3202"/>
              </a:lnSpc>
              <a:spcBef>
                <a:spcPct val="0"/>
              </a:spcBef>
              <a:buAutoNum type="arabicPeriod" startAt="1"/>
            </a:pPr>
            <a:r>
              <a:rPr lang="en-US" b="true" sz="2287">
                <a:solidFill>
                  <a:srgbClr val="492326"/>
                </a:solidFill>
                <a:latin typeface="Poppins Bold"/>
                <a:ea typeface="Poppins Bold"/>
                <a:cs typeface="Poppins Bold"/>
                <a:sym typeface="Poppins Bold"/>
              </a:rPr>
              <a:t>Alternative medicatie</a:t>
            </a:r>
          </a:p>
        </p:txBody>
      </p:sp>
      <p:sp>
        <p:nvSpPr>
          <p:cNvPr name="TextBox 11" id="11"/>
          <p:cNvSpPr txBox="true"/>
          <p:nvPr/>
        </p:nvSpPr>
        <p:spPr>
          <a:xfrm rot="0">
            <a:off x="1028700" y="6985232"/>
            <a:ext cx="7077723" cy="281940"/>
          </a:xfrm>
          <a:prstGeom prst="rect">
            <a:avLst/>
          </a:prstGeom>
        </p:spPr>
        <p:txBody>
          <a:bodyPr anchor="t" rtlCol="false" tIns="0" lIns="0" bIns="0" rIns="0">
            <a:spAutoFit/>
          </a:bodyPr>
          <a:lstStyle/>
          <a:p>
            <a:pPr algn="l" marL="453387" indent="-226693" lvl="1">
              <a:lnSpc>
                <a:spcPts val="2099"/>
              </a:lnSpc>
              <a:buAutoNum type="arabicPeriod" startAt="1"/>
            </a:pPr>
            <a:r>
              <a:rPr lang="en-US" b="true" sz="2099" spc="-41">
                <a:solidFill>
                  <a:srgbClr val="492326"/>
                </a:solidFill>
                <a:latin typeface="Poppins Bold"/>
                <a:ea typeface="Poppins Bold"/>
                <a:cs typeface="Poppins Bold"/>
                <a:sym typeface="Poppins Bold"/>
              </a:rPr>
              <a:t>Defensie lachgas gebruiken tegenover Primi</a:t>
            </a:r>
          </a:p>
        </p:txBody>
      </p:sp>
      <p:sp>
        <p:nvSpPr>
          <p:cNvPr name="TextBox 12" id="12"/>
          <p:cNvSpPr txBox="true"/>
          <p:nvPr/>
        </p:nvSpPr>
        <p:spPr>
          <a:xfrm rot="0">
            <a:off x="1028700" y="7286222"/>
            <a:ext cx="7077723" cy="743585"/>
          </a:xfrm>
          <a:prstGeom prst="rect">
            <a:avLst/>
          </a:prstGeom>
        </p:spPr>
        <p:txBody>
          <a:bodyPr anchor="t" rtlCol="false" tIns="0" lIns="0" bIns="0" rIns="0">
            <a:spAutoFit/>
          </a:bodyPr>
          <a:lstStyle/>
          <a:p>
            <a:pPr algn="l">
              <a:lnSpc>
                <a:spcPts val="1899"/>
              </a:lnSpc>
            </a:pPr>
            <a:r>
              <a:rPr lang="en-US" sz="1899" spc="-37">
                <a:solidFill>
                  <a:srgbClr val="492326"/>
                </a:solidFill>
                <a:latin typeface="Poppins"/>
                <a:ea typeface="Poppins"/>
                <a:cs typeface="Poppins"/>
                <a:sym typeface="Poppins"/>
              </a:rPr>
              <a:t>Minder snel lachgas toedienen bij primi</a:t>
            </a:r>
          </a:p>
          <a:p>
            <a:pPr algn="l" marL="410208" indent="-205104" lvl="1">
              <a:lnSpc>
                <a:spcPts val="1899"/>
              </a:lnSpc>
              <a:buFont typeface="Arial"/>
              <a:buChar char="•"/>
            </a:pPr>
            <a:r>
              <a:rPr lang="en-US" sz="1899" spc="-37">
                <a:solidFill>
                  <a:srgbClr val="492326"/>
                </a:solidFill>
                <a:latin typeface="Poppins"/>
                <a:ea typeface="Poppins"/>
                <a:cs typeface="Poppins"/>
                <a:sym typeface="Poppins"/>
              </a:rPr>
              <a:t>Alternatieven zoeken voor 1ste lijn verloskundige om toe te dienen</a:t>
            </a:r>
          </a:p>
        </p:txBody>
      </p:sp>
      <p:sp>
        <p:nvSpPr>
          <p:cNvPr name="TextBox 13" id="13"/>
          <p:cNvSpPr txBox="true"/>
          <p:nvPr/>
        </p:nvSpPr>
        <p:spPr>
          <a:xfrm rot="0">
            <a:off x="9410914" y="5417326"/>
            <a:ext cx="6240753" cy="267335"/>
          </a:xfrm>
          <a:prstGeom prst="rect">
            <a:avLst/>
          </a:prstGeom>
        </p:spPr>
        <p:txBody>
          <a:bodyPr anchor="t" rtlCol="false" tIns="0" lIns="0" bIns="0" rIns="0">
            <a:spAutoFit/>
          </a:bodyPr>
          <a:lstStyle/>
          <a:p>
            <a:pPr algn="l" marL="410208" indent="-205104" lvl="1">
              <a:lnSpc>
                <a:spcPts val="1899"/>
              </a:lnSpc>
              <a:buFont typeface="Arial"/>
              <a:buChar char="•"/>
            </a:pPr>
            <a:r>
              <a:rPr lang="en-US" sz="1899" spc="-37">
                <a:solidFill>
                  <a:srgbClr val="492326"/>
                </a:solidFill>
                <a:latin typeface="Poppins"/>
                <a:ea typeface="Poppins"/>
                <a:cs typeface="Poppins"/>
                <a:sym typeface="Poppins"/>
              </a:rPr>
              <a:t>Mobiele vs Centrale systemen</a:t>
            </a:r>
          </a:p>
        </p:txBody>
      </p:sp>
      <p:sp>
        <p:nvSpPr>
          <p:cNvPr name="TextBox 14" id="14"/>
          <p:cNvSpPr txBox="true"/>
          <p:nvPr/>
        </p:nvSpPr>
        <p:spPr>
          <a:xfrm rot="0">
            <a:off x="9410914" y="5116337"/>
            <a:ext cx="3232603" cy="281940"/>
          </a:xfrm>
          <a:prstGeom prst="rect">
            <a:avLst/>
          </a:prstGeom>
        </p:spPr>
        <p:txBody>
          <a:bodyPr anchor="t" rtlCol="false" tIns="0" lIns="0" bIns="0" rIns="0">
            <a:spAutoFit/>
          </a:bodyPr>
          <a:lstStyle/>
          <a:p>
            <a:pPr algn="l" marL="453387" indent="-226693" lvl="1">
              <a:lnSpc>
                <a:spcPts val="2099"/>
              </a:lnSpc>
              <a:buAutoNum type="arabicPeriod" startAt="1"/>
            </a:pPr>
            <a:r>
              <a:rPr lang="en-US" b="true" sz="2099" spc="-41">
                <a:solidFill>
                  <a:srgbClr val="492326"/>
                </a:solidFill>
                <a:latin typeface="Poppins Bold"/>
                <a:ea typeface="Poppins Bold"/>
                <a:cs typeface="Poppins Bold"/>
                <a:sym typeface="Poppins Bold"/>
              </a:rPr>
              <a:t>Geen one size fits all</a:t>
            </a:r>
          </a:p>
        </p:txBody>
      </p:sp>
      <p:sp>
        <p:nvSpPr>
          <p:cNvPr name="TextBox 15" id="15"/>
          <p:cNvSpPr txBox="true"/>
          <p:nvPr/>
        </p:nvSpPr>
        <p:spPr>
          <a:xfrm rot="0">
            <a:off x="9410914" y="4434161"/>
            <a:ext cx="6240753" cy="316602"/>
          </a:xfrm>
          <a:prstGeom prst="rect">
            <a:avLst/>
          </a:prstGeom>
        </p:spPr>
        <p:txBody>
          <a:bodyPr anchor="t" rtlCol="false" tIns="0" lIns="0" bIns="0" rIns="0">
            <a:spAutoFit/>
          </a:bodyPr>
          <a:lstStyle/>
          <a:p>
            <a:pPr algn="l" marL="385461" indent="-192730" lvl="1">
              <a:lnSpc>
                <a:spcPts val="2499"/>
              </a:lnSpc>
              <a:spcBef>
                <a:spcPct val="0"/>
              </a:spcBef>
              <a:buFont typeface="Arial"/>
              <a:buChar char="•"/>
            </a:pPr>
            <a:r>
              <a:rPr lang="en-US" sz="1785">
                <a:solidFill>
                  <a:srgbClr val="492326"/>
                </a:solidFill>
                <a:latin typeface="Poppins"/>
                <a:ea typeface="Poppins"/>
                <a:cs typeface="Poppins"/>
                <a:sym typeface="Poppins"/>
              </a:rPr>
              <a:t>CO2eq toevoegen aan de kosten-baten analyse</a:t>
            </a:r>
          </a:p>
        </p:txBody>
      </p:sp>
      <p:sp>
        <p:nvSpPr>
          <p:cNvPr name="TextBox 16" id="16"/>
          <p:cNvSpPr txBox="true"/>
          <p:nvPr/>
        </p:nvSpPr>
        <p:spPr>
          <a:xfrm rot="0">
            <a:off x="9410914" y="4082694"/>
            <a:ext cx="3361910" cy="399092"/>
          </a:xfrm>
          <a:prstGeom prst="rect">
            <a:avLst/>
          </a:prstGeom>
        </p:spPr>
        <p:txBody>
          <a:bodyPr anchor="t" rtlCol="false" tIns="0" lIns="0" bIns="0" rIns="0">
            <a:spAutoFit/>
          </a:bodyPr>
          <a:lstStyle/>
          <a:p>
            <a:pPr algn="l" marL="493918" indent="-246959" lvl="1">
              <a:lnSpc>
                <a:spcPts val="3202"/>
              </a:lnSpc>
              <a:spcBef>
                <a:spcPct val="0"/>
              </a:spcBef>
              <a:buAutoNum type="arabicPeriod" startAt="1"/>
            </a:pPr>
            <a:r>
              <a:rPr lang="en-US" b="true" sz="2287">
                <a:solidFill>
                  <a:srgbClr val="492326"/>
                </a:solidFill>
                <a:latin typeface="Poppins Bold"/>
                <a:ea typeface="Poppins Bold"/>
                <a:cs typeface="Poppins Bold"/>
                <a:sym typeface="Poppins Bold"/>
              </a:rPr>
              <a:t>CO2 eq berekenen</a:t>
            </a:r>
          </a:p>
        </p:txBody>
      </p:sp>
      <p:sp>
        <p:nvSpPr>
          <p:cNvPr name="TextBox 17" id="17"/>
          <p:cNvSpPr txBox="true"/>
          <p:nvPr/>
        </p:nvSpPr>
        <p:spPr>
          <a:xfrm rot="0">
            <a:off x="9410914" y="6011386"/>
            <a:ext cx="6572061" cy="281940"/>
          </a:xfrm>
          <a:prstGeom prst="rect">
            <a:avLst/>
          </a:prstGeom>
        </p:spPr>
        <p:txBody>
          <a:bodyPr anchor="t" rtlCol="false" tIns="0" lIns="0" bIns="0" rIns="0">
            <a:spAutoFit/>
          </a:bodyPr>
          <a:lstStyle/>
          <a:p>
            <a:pPr algn="l" marL="453387" indent="-226693" lvl="1">
              <a:lnSpc>
                <a:spcPts val="2099"/>
              </a:lnSpc>
              <a:buAutoNum type="arabicPeriod" startAt="1"/>
            </a:pPr>
            <a:r>
              <a:rPr lang="en-US" b="true" sz="2099" spc="-41">
                <a:solidFill>
                  <a:srgbClr val="492326"/>
                </a:solidFill>
                <a:latin typeface="Poppins Bold"/>
                <a:ea typeface="Poppins Bold"/>
                <a:cs typeface="Poppins Bold"/>
                <a:sym typeface="Poppins Bold"/>
              </a:rPr>
              <a:t>Cilinders vs Centrale toedienings systemen</a:t>
            </a:r>
          </a:p>
        </p:txBody>
      </p:sp>
      <p:sp>
        <p:nvSpPr>
          <p:cNvPr name="TextBox 18" id="18"/>
          <p:cNvSpPr txBox="true"/>
          <p:nvPr/>
        </p:nvSpPr>
        <p:spPr>
          <a:xfrm rot="0">
            <a:off x="9410914" y="6312375"/>
            <a:ext cx="7008444" cy="505460"/>
          </a:xfrm>
          <a:prstGeom prst="rect">
            <a:avLst/>
          </a:prstGeom>
        </p:spPr>
        <p:txBody>
          <a:bodyPr anchor="t" rtlCol="false" tIns="0" lIns="0" bIns="0" rIns="0">
            <a:spAutoFit/>
          </a:bodyPr>
          <a:lstStyle/>
          <a:p>
            <a:pPr algn="l">
              <a:lnSpc>
                <a:spcPts val="1899"/>
              </a:lnSpc>
            </a:pPr>
            <a:r>
              <a:rPr lang="en-US" sz="1899" spc="-37">
                <a:solidFill>
                  <a:srgbClr val="492326"/>
                </a:solidFill>
                <a:latin typeface="Poppins"/>
                <a:ea typeface="Poppins"/>
                <a:cs typeface="Poppins"/>
                <a:sym typeface="Poppins"/>
              </a:rPr>
              <a:t>Cilinders zijn duurzamer, in Nederland is het de norm. Andere landen kunnen daarvan leren</a:t>
            </a:r>
          </a:p>
        </p:txBody>
      </p:sp>
      <p:sp>
        <p:nvSpPr>
          <p:cNvPr name="TextBox 19" id="19"/>
          <p:cNvSpPr txBox="true"/>
          <p:nvPr/>
        </p:nvSpPr>
        <p:spPr>
          <a:xfrm rot="0">
            <a:off x="1028700" y="8352461"/>
            <a:ext cx="7077723" cy="281940"/>
          </a:xfrm>
          <a:prstGeom prst="rect">
            <a:avLst/>
          </a:prstGeom>
        </p:spPr>
        <p:txBody>
          <a:bodyPr anchor="t" rtlCol="false" tIns="0" lIns="0" bIns="0" rIns="0">
            <a:spAutoFit/>
          </a:bodyPr>
          <a:lstStyle/>
          <a:p>
            <a:pPr algn="l" marL="453387" indent="-226693" lvl="1">
              <a:lnSpc>
                <a:spcPts val="2099"/>
              </a:lnSpc>
              <a:buAutoNum type="arabicPeriod" startAt="1"/>
            </a:pPr>
            <a:r>
              <a:rPr lang="en-US" b="true" sz="2099" spc="-41">
                <a:solidFill>
                  <a:srgbClr val="492326"/>
                </a:solidFill>
                <a:latin typeface="Poppins Bold"/>
                <a:ea typeface="Poppins Bold"/>
                <a:cs typeface="Poppins Bold"/>
                <a:sym typeface="Poppins Bold"/>
              </a:rPr>
              <a:t>Cryo Analgesie</a:t>
            </a:r>
          </a:p>
        </p:txBody>
      </p:sp>
      <p:sp>
        <p:nvSpPr>
          <p:cNvPr name="TextBox 20" id="20"/>
          <p:cNvSpPr txBox="true"/>
          <p:nvPr/>
        </p:nvSpPr>
        <p:spPr>
          <a:xfrm rot="0">
            <a:off x="1028700" y="8653451"/>
            <a:ext cx="7077723" cy="505460"/>
          </a:xfrm>
          <a:prstGeom prst="rect">
            <a:avLst/>
          </a:prstGeom>
        </p:spPr>
        <p:txBody>
          <a:bodyPr anchor="t" rtlCol="false" tIns="0" lIns="0" bIns="0" rIns="0">
            <a:spAutoFit/>
          </a:bodyPr>
          <a:lstStyle/>
          <a:p>
            <a:pPr algn="l">
              <a:lnSpc>
                <a:spcPts val="1899"/>
              </a:lnSpc>
            </a:pPr>
            <a:r>
              <a:rPr lang="en-US" sz="1899" spc="-37">
                <a:solidFill>
                  <a:srgbClr val="492326"/>
                </a:solidFill>
                <a:latin typeface="Poppins"/>
                <a:ea typeface="Poppins"/>
                <a:cs typeface="Poppins"/>
                <a:sym typeface="Poppins"/>
              </a:rPr>
              <a:t>Onderzoek doen naar het gebruik van CO2 inplaats van N20 voor cryo analgesie</a:t>
            </a:r>
          </a:p>
        </p:txBody>
      </p:sp>
      <p:sp>
        <p:nvSpPr>
          <p:cNvPr name="TextBox 21" id="21"/>
          <p:cNvSpPr txBox="true"/>
          <p:nvPr/>
        </p:nvSpPr>
        <p:spPr>
          <a:xfrm rot="0">
            <a:off x="9410914" y="7179785"/>
            <a:ext cx="6572061" cy="281940"/>
          </a:xfrm>
          <a:prstGeom prst="rect">
            <a:avLst/>
          </a:prstGeom>
        </p:spPr>
        <p:txBody>
          <a:bodyPr anchor="t" rtlCol="false" tIns="0" lIns="0" bIns="0" rIns="0">
            <a:spAutoFit/>
          </a:bodyPr>
          <a:lstStyle/>
          <a:p>
            <a:pPr algn="l" marL="453387" indent="-226693" lvl="1">
              <a:lnSpc>
                <a:spcPts val="2099"/>
              </a:lnSpc>
              <a:buAutoNum type="arabicPeriod" startAt="1"/>
            </a:pPr>
            <a:r>
              <a:rPr lang="en-US" b="true" sz="2099" spc="-41">
                <a:solidFill>
                  <a:srgbClr val="492326"/>
                </a:solidFill>
                <a:latin typeface="Poppins Bold"/>
                <a:ea typeface="Poppins Bold"/>
                <a:cs typeface="Poppins Bold"/>
                <a:sym typeface="Poppins Bold"/>
              </a:rPr>
              <a:t>Lekkage scavenging systemen</a:t>
            </a:r>
          </a:p>
        </p:txBody>
      </p:sp>
      <p:sp>
        <p:nvSpPr>
          <p:cNvPr name="TextBox 22" id="22"/>
          <p:cNvSpPr txBox="true"/>
          <p:nvPr/>
        </p:nvSpPr>
        <p:spPr>
          <a:xfrm rot="0">
            <a:off x="9410914" y="7480775"/>
            <a:ext cx="7008444" cy="505460"/>
          </a:xfrm>
          <a:prstGeom prst="rect">
            <a:avLst/>
          </a:prstGeom>
        </p:spPr>
        <p:txBody>
          <a:bodyPr anchor="t" rtlCol="false" tIns="0" lIns="0" bIns="0" rIns="0">
            <a:spAutoFit/>
          </a:bodyPr>
          <a:lstStyle/>
          <a:p>
            <a:pPr algn="l">
              <a:lnSpc>
                <a:spcPts val="1899"/>
              </a:lnSpc>
            </a:pPr>
            <a:r>
              <a:rPr lang="en-US" sz="1899" spc="-37">
                <a:solidFill>
                  <a:srgbClr val="492326"/>
                </a:solidFill>
                <a:latin typeface="Poppins"/>
                <a:ea typeface="Poppins"/>
                <a:cs typeface="Poppins"/>
                <a:sym typeface="Poppins"/>
              </a:rPr>
              <a:t>Vaak lekkage in toedienings systemen </a:t>
            </a:r>
          </a:p>
          <a:p>
            <a:pPr algn="l" marL="410208" indent="-205104" lvl="1">
              <a:lnSpc>
                <a:spcPts val="1899"/>
              </a:lnSpc>
              <a:buFont typeface="Arial"/>
              <a:buChar char="•"/>
            </a:pPr>
            <a:r>
              <a:rPr lang="en-US" sz="1899" spc="-37">
                <a:solidFill>
                  <a:srgbClr val="492326"/>
                </a:solidFill>
                <a:latin typeface="Poppins"/>
                <a:ea typeface="Poppins"/>
                <a:cs typeface="Poppins"/>
                <a:sym typeface="Poppins"/>
              </a:rPr>
              <a:t>Onderzoek nodig naar lekkage in afzuigsystemen</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128329" y="1990850"/>
            <a:ext cx="9099109" cy="6824331"/>
          </a:xfrm>
          <a:custGeom>
            <a:avLst/>
            <a:gdLst/>
            <a:ahLst/>
            <a:cxnLst/>
            <a:rect r="r" b="b" t="t" l="l"/>
            <a:pathLst>
              <a:path h="6824331" w="9099109">
                <a:moveTo>
                  <a:pt x="0" y="0"/>
                </a:moveTo>
                <a:lnTo>
                  <a:pt x="9099108" y="0"/>
                </a:lnTo>
                <a:lnTo>
                  <a:pt x="9099108" y="6824332"/>
                </a:lnTo>
                <a:lnTo>
                  <a:pt x="0" y="6824332"/>
                </a:lnTo>
                <a:lnTo>
                  <a:pt x="0" y="0"/>
                </a:lnTo>
                <a:close/>
              </a:path>
            </a:pathLst>
          </a:custGeom>
          <a:blipFill>
            <a:blip r:embed="rId2"/>
            <a:stretch>
              <a:fillRect l="0" t="0" r="0" b="0"/>
            </a:stretch>
          </a:blipFill>
        </p:spPr>
      </p:sp>
      <p:sp>
        <p:nvSpPr>
          <p:cNvPr name="Freeform 3" id="3"/>
          <p:cNvSpPr/>
          <p:nvPr/>
        </p:nvSpPr>
        <p:spPr>
          <a:xfrm flipH="false" flipV="false" rot="0">
            <a:off x="12140588" y="1990850"/>
            <a:ext cx="5118712" cy="6824949"/>
          </a:xfrm>
          <a:custGeom>
            <a:avLst/>
            <a:gdLst/>
            <a:ahLst/>
            <a:cxnLst/>
            <a:rect r="r" b="b" t="t" l="l"/>
            <a:pathLst>
              <a:path h="6824949" w="5118712">
                <a:moveTo>
                  <a:pt x="0" y="0"/>
                </a:moveTo>
                <a:lnTo>
                  <a:pt x="5118712" y="0"/>
                </a:lnTo>
                <a:lnTo>
                  <a:pt x="5118712" y="6824949"/>
                </a:lnTo>
                <a:lnTo>
                  <a:pt x="0" y="6824949"/>
                </a:lnTo>
                <a:lnTo>
                  <a:pt x="0" y="0"/>
                </a:lnTo>
                <a:close/>
              </a:path>
            </a:pathLst>
          </a:custGeom>
          <a:blipFill>
            <a:blip r:embed="rId3"/>
            <a:stretch>
              <a:fillRect l="0" t="0" r="0" b="0"/>
            </a:stretch>
          </a:blipFill>
        </p:spPr>
      </p:sp>
      <p:sp>
        <p:nvSpPr>
          <p:cNvPr name="TextBox 4" id="4"/>
          <p:cNvSpPr txBox="true"/>
          <p:nvPr/>
        </p:nvSpPr>
        <p:spPr>
          <a:xfrm rot="0">
            <a:off x="4316800" y="776717"/>
            <a:ext cx="9654400" cy="915034"/>
          </a:xfrm>
          <a:prstGeom prst="rect">
            <a:avLst/>
          </a:prstGeom>
        </p:spPr>
        <p:txBody>
          <a:bodyPr anchor="t" rtlCol="false" tIns="0" lIns="0" bIns="0" rIns="0">
            <a:spAutoFit/>
          </a:bodyPr>
          <a:lstStyle/>
          <a:p>
            <a:pPr algn="ctr">
              <a:lnSpc>
                <a:spcPts val="3399"/>
              </a:lnSpc>
              <a:spcBef>
                <a:spcPct val="0"/>
              </a:spcBef>
            </a:pPr>
            <a:r>
              <a:rPr lang="en-US" b="true" sz="3399" spc="-67">
                <a:solidFill>
                  <a:srgbClr val="4BA657"/>
                </a:solidFill>
                <a:latin typeface="Poppins Bold"/>
                <a:ea typeface="Poppins Bold"/>
                <a:cs typeface="Poppins Bold"/>
                <a:sym typeface="Poppins Bold"/>
              </a:rPr>
              <a:t>LEGO sessies om onze ideeën tot leven te brengen</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4BA657"/>
        </a:solidFill>
      </p:bgPr>
    </p:bg>
    <p:spTree>
      <p:nvGrpSpPr>
        <p:cNvPr id="1" name=""/>
        <p:cNvGrpSpPr/>
        <p:nvPr/>
      </p:nvGrpSpPr>
      <p:grpSpPr>
        <a:xfrm>
          <a:off x="0" y="0"/>
          <a:ext cx="0" cy="0"/>
          <a:chOff x="0" y="0"/>
          <a:chExt cx="0" cy="0"/>
        </a:xfrm>
      </p:grpSpPr>
      <p:grpSp>
        <p:nvGrpSpPr>
          <p:cNvPr name="Group 2" id="2"/>
          <p:cNvGrpSpPr/>
          <p:nvPr/>
        </p:nvGrpSpPr>
        <p:grpSpPr>
          <a:xfrm rot="0">
            <a:off x="9777829" y="1704514"/>
            <a:ext cx="8510171" cy="6992865"/>
            <a:chOff x="0" y="0"/>
            <a:chExt cx="1012565" cy="832031"/>
          </a:xfrm>
        </p:grpSpPr>
        <p:sp>
          <p:nvSpPr>
            <p:cNvPr name="Freeform 3" id="3"/>
            <p:cNvSpPr/>
            <p:nvPr/>
          </p:nvSpPr>
          <p:spPr>
            <a:xfrm flipH="false" flipV="false" rot="0">
              <a:off x="0" y="0"/>
              <a:ext cx="1012565" cy="832031"/>
            </a:xfrm>
            <a:custGeom>
              <a:avLst/>
              <a:gdLst/>
              <a:ahLst/>
              <a:cxnLst/>
              <a:rect r="r" b="b" t="t" l="l"/>
              <a:pathLst>
                <a:path h="832031" w="1012565">
                  <a:moveTo>
                    <a:pt x="0" y="0"/>
                  </a:moveTo>
                  <a:lnTo>
                    <a:pt x="1012565" y="0"/>
                  </a:lnTo>
                  <a:lnTo>
                    <a:pt x="1012565" y="832031"/>
                  </a:lnTo>
                  <a:lnTo>
                    <a:pt x="0" y="832031"/>
                  </a:lnTo>
                  <a:close/>
                </a:path>
              </a:pathLst>
            </a:custGeom>
            <a:blipFill>
              <a:blip r:embed="rId2"/>
              <a:stretch>
                <a:fillRect l="0" t="-8198" r="0" b="-8198"/>
              </a:stretch>
            </a:blipFill>
          </p:spPr>
        </p:sp>
      </p:grpSp>
      <p:sp>
        <p:nvSpPr>
          <p:cNvPr name="TextBox 4" id="4"/>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FFFFFF"/>
                </a:solidFill>
                <a:latin typeface="Poppins Bold"/>
                <a:ea typeface="Poppins Bold"/>
                <a:cs typeface="Poppins Bold"/>
                <a:sym typeface="Poppins Bold"/>
              </a:rPr>
              <a:t>LDE Thesis Lab - Groene Zorg</a:t>
            </a:r>
          </a:p>
        </p:txBody>
      </p:sp>
      <p:sp>
        <p:nvSpPr>
          <p:cNvPr name="TextBox 5" id="5"/>
          <p:cNvSpPr txBox="true"/>
          <p:nvPr/>
        </p:nvSpPr>
        <p:spPr>
          <a:xfrm rot="0">
            <a:off x="1028700" y="2471735"/>
            <a:ext cx="8115300" cy="2303807"/>
          </a:xfrm>
          <a:prstGeom prst="rect">
            <a:avLst/>
          </a:prstGeom>
        </p:spPr>
        <p:txBody>
          <a:bodyPr anchor="t" rtlCol="false" tIns="0" lIns="0" bIns="0" rIns="0">
            <a:spAutoFit/>
          </a:bodyPr>
          <a:lstStyle/>
          <a:p>
            <a:pPr algn="l">
              <a:lnSpc>
                <a:spcPts val="5680"/>
              </a:lnSpc>
            </a:pPr>
            <a:r>
              <a:rPr lang="en-US" b="true" sz="7100" spc="-738">
                <a:solidFill>
                  <a:srgbClr val="FFFFFF"/>
                </a:solidFill>
                <a:latin typeface="Poppins Ultra-Bold"/>
                <a:ea typeface="Poppins Ultra-Bold"/>
                <a:cs typeface="Poppins Ultra-Bold"/>
                <a:sym typeface="Poppins Ultra-Bold"/>
              </a:rPr>
              <a:t>R E D U C T I E </a:t>
            </a:r>
          </a:p>
          <a:p>
            <a:pPr algn="l">
              <a:lnSpc>
                <a:spcPts val="5680"/>
              </a:lnSpc>
            </a:pPr>
            <a:r>
              <a:rPr lang="en-US" b="true" sz="7100" spc="-738">
                <a:solidFill>
                  <a:srgbClr val="FFFFFF"/>
                </a:solidFill>
                <a:latin typeface="Poppins Ultra-Bold"/>
                <a:ea typeface="Poppins Ultra-Bold"/>
                <a:cs typeface="Poppins Ultra-Bold"/>
                <a:sym typeface="Poppins Ultra-Bold"/>
              </a:rPr>
              <a:t>C H I R U R G I S C H </a:t>
            </a:r>
          </a:p>
          <a:p>
            <a:pPr algn="l">
              <a:lnSpc>
                <a:spcPts val="5680"/>
              </a:lnSpc>
            </a:pPr>
            <a:r>
              <a:rPr lang="en-US" b="true" sz="7100" spc="-738">
                <a:solidFill>
                  <a:srgbClr val="FFFFFF"/>
                </a:solidFill>
                <a:latin typeface="Poppins Ultra-Bold"/>
                <a:ea typeface="Poppins Ultra-Bold"/>
                <a:cs typeface="Poppins Ultra-Bold"/>
                <a:sym typeface="Poppins Ultra-Bold"/>
              </a:rPr>
              <a:t>A F D E K M A T E R I A A L</a:t>
            </a:r>
          </a:p>
        </p:txBody>
      </p:sp>
      <p:sp>
        <p:nvSpPr>
          <p:cNvPr name="TextBox 6" id="6"/>
          <p:cNvSpPr txBox="true"/>
          <p:nvPr/>
        </p:nvSpPr>
        <p:spPr>
          <a:xfrm rot="0">
            <a:off x="1028700" y="5696246"/>
            <a:ext cx="8115300" cy="621665"/>
          </a:xfrm>
          <a:prstGeom prst="rect">
            <a:avLst/>
          </a:prstGeom>
        </p:spPr>
        <p:txBody>
          <a:bodyPr anchor="t" rtlCol="false" tIns="0" lIns="0" bIns="0" rIns="0">
            <a:spAutoFit/>
          </a:bodyPr>
          <a:lstStyle/>
          <a:p>
            <a:pPr algn="just">
              <a:lnSpc>
                <a:spcPts val="1599"/>
              </a:lnSpc>
            </a:pPr>
            <a:r>
              <a:rPr lang="en-US" sz="1599" spc="-31">
                <a:solidFill>
                  <a:srgbClr val="FFFFFF"/>
                </a:solidFill>
                <a:latin typeface="Poppins"/>
                <a:ea typeface="Poppins"/>
                <a:cs typeface="Poppins"/>
                <a:sym typeface="Poppins"/>
              </a:rPr>
              <a:t>Ik</a:t>
            </a:r>
            <a:r>
              <a:rPr lang="en-US" sz="1599" spc="-31">
                <a:solidFill>
                  <a:srgbClr val="FFFFFF"/>
                </a:solidFill>
                <a:latin typeface="Poppins"/>
                <a:ea typeface="Poppins"/>
                <a:cs typeface="Poppins"/>
                <a:sym typeface="Poppins"/>
              </a:rPr>
              <a:t> </a:t>
            </a:r>
            <a:r>
              <a:rPr lang="en-US" sz="1599" spc="-31">
                <a:solidFill>
                  <a:srgbClr val="FFFFFF"/>
                </a:solidFill>
                <a:latin typeface="Poppins"/>
                <a:ea typeface="Poppins"/>
                <a:cs typeface="Poppins"/>
                <a:sym typeface="Poppins"/>
              </a:rPr>
              <a:t>heb</a:t>
            </a:r>
            <a:r>
              <a:rPr lang="en-US" sz="1599" spc="-31">
                <a:solidFill>
                  <a:srgbClr val="FFFFFF"/>
                </a:solidFill>
                <a:latin typeface="Poppins"/>
                <a:ea typeface="Poppins"/>
                <a:cs typeface="Poppins"/>
                <a:sym typeface="Poppins"/>
              </a:rPr>
              <a:t> o</a:t>
            </a:r>
            <a:r>
              <a:rPr lang="en-US" sz="1599" spc="-31">
                <a:solidFill>
                  <a:srgbClr val="FFFFFF"/>
                </a:solidFill>
                <a:latin typeface="Poppins"/>
                <a:ea typeface="Poppins"/>
                <a:cs typeface="Poppins"/>
                <a:sym typeface="Poppins"/>
              </a:rPr>
              <a:t>n</a:t>
            </a:r>
            <a:r>
              <a:rPr lang="en-US" sz="1599" spc="-31">
                <a:solidFill>
                  <a:srgbClr val="FFFFFF"/>
                </a:solidFill>
                <a:latin typeface="Poppins"/>
                <a:ea typeface="Poppins"/>
                <a:cs typeface="Poppins"/>
                <a:sym typeface="Poppins"/>
              </a:rPr>
              <a:t>d</a:t>
            </a:r>
            <a:r>
              <a:rPr lang="en-US" sz="1599" spc="-31">
                <a:solidFill>
                  <a:srgbClr val="FFFFFF"/>
                </a:solidFill>
                <a:latin typeface="Poppins"/>
                <a:ea typeface="Poppins"/>
                <a:cs typeface="Poppins"/>
                <a:sym typeface="Poppins"/>
              </a:rPr>
              <a:t>erz</a:t>
            </a:r>
            <a:r>
              <a:rPr lang="en-US" sz="1599" spc="-31">
                <a:solidFill>
                  <a:srgbClr val="FFFFFF"/>
                </a:solidFill>
                <a:latin typeface="Poppins"/>
                <a:ea typeface="Poppins"/>
                <a:cs typeface="Poppins"/>
                <a:sym typeface="Poppins"/>
              </a:rPr>
              <a:t>o</a:t>
            </a:r>
            <a:r>
              <a:rPr lang="en-US" sz="1599" spc="-31">
                <a:solidFill>
                  <a:srgbClr val="FFFFFF"/>
                </a:solidFill>
                <a:latin typeface="Poppins"/>
                <a:ea typeface="Poppins"/>
                <a:cs typeface="Poppins"/>
                <a:sym typeface="Poppins"/>
              </a:rPr>
              <a:t>cht hoe het instrumentenveld binnen het LUMC slimmer kan worden ontworpen, zodat minder chirurgisch afdekmateriaal wordt gebruikt zonder in te leveren op veiligheid, steriliteit en werkbaarheid.</a:t>
            </a:r>
          </a:p>
        </p:txBody>
      </p:sp>
      <p:sp>
        <p:nvSpPr>
          <p:cNvPr name="TextBox 7" id="7"/>
          <p:cNvSpPr txBox="true"/>
          <p:nvPr/>
        </p:nvSpPr>
        <p:spPr>
          <a:xfrm rot="0">
            <a:off x="1028700" y="5275877"/>
            <a:ext cx="8115300" cy="221615"/>
          </a:xfrm>
          <a:prstGeom prst="rect">
            <a:avLst/>
          </a:prstGeom>
        </p:spPr>
        <p:txBody>
          <a:bodyPr anchor="t" rtlCol="false" tIns="0" lIns="0" bIns="0" rIns="0">
            <a:spAutoFit/>
          </a:bodyPr>
          <a:lstStyle/>
          <a:p>
            <a:pPr algn="just">
              <a:lnSpc>
                <a:spcPts val="1599"/>
              </a:lnSpc>
            </a:pPr>
            <a:r>
              <a:rPr lang="en-US" b="true" sz="1599" spc="-31">
                <a:solidFill>
                  <a:srgbClr val="FFFFFF"/>
                </a:solidFill>
                <a:latin typeface="Poppins Bold"/>
                <a:ea typeface="Poppins Bold"/>
                <a:cs typeface="Poppins Bold"/>
                <a:sym typeface="Poppins Bold"/>
              </a:rPr>
              <a:t>Door: Joost Hogendoorn</a:t>
            </a:r>
          </a:p>
        </p:txBody>
      </p:sp>
      <p:sp>
        <p:nvSpPr>
          <p:cNvPr name="Freeform 8" id="8"/>
          <p:cNvSpPr/>
          <p:nvPr/>
        </p:nvSpPr>
        <p:spPr>
          <a:xfrm flipH="false" flipV="false" rot="0">
            <a:off x="2861495" y="6498886"/>
            <a:ext cx="4449710" cy="3301012"/>
          </a:xfrm>
          <a:custGeom>
            <a:avLst/>
            <a:gdLst/>
            <a:ahLst/>
            <a:cxnLst/>
            <a:rect r="r" b="b" t="t" l="l"/>
            <a:pathLst>
              <a:path h="3301012" w="4449710">
                <a:moveTo>
                  <a:pt x="0" y="0"/>
                </a:moveTo>
                <a:lnTo>
                  <a:pt x="4449710" y="0"/>
                </a:lnTo>
                <a:lnTo>
                  <a:pt x="4449710" y="3301012"/>
                </a:lnTo>
                <a:lnTo>
                  <a:pt x="0" y="3301012"/>
                </a:lnTo>
                <a:lnTo>
                  <a:pt x="0" y="0"/>
                </a:lnTo>
                <a:close/>
              </a:path>
            </a:pathLst>
          </a:custGeom>
          <a:blipFill>
            <a:blip r:embed="rId3"/>
            <a:stretch>
              <a:fillRect l="-9863" t="-83315" r="-14042" b="-39383"/>
            </a:stretch>
          </a:blipFill>
        </p:spPr>
      </p:sp>
      <p:sp>
        <p:nvSpPr>
          <p:cNvPr name="Freeform 9" id="9"/>
          <p:cNvSpPr/>
          <p:nvPr/>
        </p:nvSpPr>
        <p:spPr>
          <a:xfrm flipH="false" flipV="false" rot="0">
            <a:off x="5086350" y="756262"/>
            <a:ext cx="3524349" cy="1074466"/>
          </a:xfrm>
          <a:custGeom>
            <a:avLst/>
            <a:gdLst/>
            <a:ahLst/>
            <a:cxnLst/>
            <a:rect r="r" b="b" t="t" l="l"/>
            <a:pathLst>
              <a:path h="1074466" w="3524349">
                <a:moveTo>
                  <a:pt x="0" y="0"/>
                </a:moveTo>
                <a:lnTo>
                  <a:pt x="3524349" y="0"/>
                </a:lnTo>
                <a:lnTo>
                  <a:pt x="3524349" y="1074466"/>
                </a:lnTo>
                <a:lnTo>
                  <a:pt x="0" y="1074466"/>
                </a:lnTo>
                <a:lnTo>
                  <a:pt x="0" y="0"/>
                </a:lnTo>
                <a:close/>
              </a:path>
            </a:pathLst>
          </a:custGeom>
          <a:blipFill>
            <a:blip r:embed="rId4"/>
            <a:stretch>
              <a:fillRect l="0" t="-11523" r="0" b="0"/>
            </a:stretch>
          </a:blipFill>
        </p:spPr>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777829" y="1028700"/>
            <a:ext cx="8510171" cy="7668679"/>
            <a:chOff x="0" y="0"/>
            <a:chExt cx="1012565" cy="912442"/>
          </a:xfrm>
        </p:grpSpPr>
        <p:sp>
          <p:nvSpPr>
            <p:cNvPr name="Freeform 3" id="3"/>
            <p:cNvSpPr/>
            <p:nvPr/>
          </p:nvSpPr>
          <p:spPr>
            <a:xfrm flipH="false" flipV="false" rot="0">
              <a:off x="0" y="0"/>
              <a:ext cx="1012565" cy="912442"/>
            </a:xfrm>
            <a:custGeom>
              <a:avLst/>
              <a:gdLst/>
              <a:ahLst/>
              <a:cxnLst/>
              <a:rect r="r" b="b" t="t" l="l"/>
              <a:pathLst>
                <a:path h="912442" w="1012565">
                  <a:moveTo>
                    <a:pt x="0" y="0"/>
                  </a:moveTo>
                  <a:lnTo>
                    <a:pt x="1012565" y="0"/>
                  </a:lnTo>
                  <a:lnTo>
                    <a:pt x="1012565" y="912442"/>
                  </a:lnTo>
                  <a:lnTo>
                    <a:pt x="0" y="912442"/>
                  </a:lnTo>
                  <a:close/>
                </a:path>
              </a:pathLst>
            </a:custGeom>
            <a:blipFill>
              <a:blip r:embed="rId2"/>
              <a:stretch>
                <a:fillRect l="0" t="-1314" r="0" b="-1314"/>
              </a:stretch>
            </a:blipFill>
          </p:spPr>
        </p:sp>
      </p:grpSp>
      <p:sp>
        <p:nvSpPr>
          <p:cNvPr name="TextBox 4" id="4"/>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000000"/>
                </a:solidFill>
                <a:latin typeface="Poppins Bold"/>
                <a:ea typeface="Poppins Bold"/>
                <a:cs typeface="Poppins Bold"/>
                <a:sym typeface="Poppins Bold"/>
              </a:rPr>
              <a:t>LDE Thesis Lab - Groene Zorg</a:t>
            </a:r>
          </a:p>
        </p:txBody>
      </p:sp>
      <p:sp>
        <p:nvSpPr>
          <p:cNvPr name="TextBox 5" id="5"/>
          <p:cNvSpPr txBox="true"/>
          <p:nvPr/>
        </p:nvSpPr>
        <p:spPr>
          <a:xfrm rot="0">
            <a:off x="1028700" y="3424715"/>
            <a:ext cx="8115300" cy="1183005"/>
          </a:xfrm>
          <a:prstGeom prst="rect">
            <a:avLst/>
          </a:prstGeom>
        </p:spPr>
        <p:txBody>
          <a:bodyPr anchor="t" rtlCol="false" tIns="0" lIns="0" bIns="0" rIns="0">
            <a:spAutoFit/>
          </a:bodyPr>
          <a:lstStyle/>
          <a:p>
            <a:pPr algn="l">
              <a:lnSpc>
                <a:spcPts val="7680"/>
              </a:lnSpc>
            </a:pPr>
            <a:r>
              <a:rPr lang="en-US" b="true" sz="9600" spc="-998">
                <a:solidFill>
                  <a:srgbClr val="000000"/>
                </a:solidFill>
                <a:latin typeface="Poppins Ultra-Bold"/>
                <a:ea typeface="Poppins Ultra-Bold"/>
                <a:cs typeface="Poppins Ultra-Bold"/>
                <a:sym typeface="Poppins Ultra-Bold"/>
              </a:rPr>
              <a:t>O N D E R Z O E K</a:t>
            </a:r>
          </a:p>
        </p:txBody>
      </p:sp>
      <p:sp>
        <p:nvSpPr>
          <p:cNvPr name="TextBox 6" id="6"/>
          <p:cNvSpPr txBox="true"/>
          <p:nvPr/>
        </p:nvSpPr>
        <p:spPr>
          <a:xfrm rot="0">
            <a:off x="1028700" y="5229521"/>
            <a:ext cx="8535096" cy="2887474"/>
          </a:xfrm>
          <a:prstGeom prst="rect">
            <a:avLst/>
          </a:prstGeom>
        </p:spPr>
        <p:txBody>
          <a:bodyPr anchor="t" rtlCol="false" tIns="0" lIns="0" bIns="0" rIns="0">
            <a:spAutoFit/>
          </a:bodyPr>
          <a:lstStyle/>
          <a:p>
            <a:pPr algn="just" marL="497668" indent="-248834" lvl="1">
              <a:lnSpc>
                <a:spcPts val="2305"/>
              </a:lnSpc>
              <a:buFont typeface="Arial"/>
              <a:buChar char="•"/>
            </a:pPr>
            <a:r>
              <a:rPr lang="en-US" sz="2305" spc="-46">
                <a:solidFill>
                  <a:srgbClr val="492326"/>
                </a:solidFill>
                <a:latin typeface="Poppins"/>
                <a:ea typeface="Poppins"/>
                <a:cs typeface="Poppins"/>
                <a:sym typeface="Poppins"/>
              </a:rPr>
              <a:t>H</a:t>
            </a:r>
            <a:r>
              <a:rPr lang="en-US" sz="2305" spc="-46">
                <a:solidFill>
                  <a:srgbClr val="492326"/>
                </a:solidFill>
                <a:latin typeface="Poppins"/>
                <a:ea typeface="Poppins"/>
                <a:cs typeface="Poppins"/>
                <a:sym typeface="Poppins"/>
              </a:rPr>
              <a:t>u</a:t>
            </a:r>
            <a:r>
              <a:rPr lang="en-US" sz="2305" spc="-46">
                <a:solidFill>
                  <a:srgbClr val="492326"/>
                </a:solidFill>
                <a:latin typeface="Poppins"/>
                <a:ea typeface="Poppins"/>
                <a:cs typeface="Poppins"/>
                <a:sym typeface="Poppins"/>
              </a:rPr>
              <a:t>idige situatie en materiaalgebruik geanalyseerd.</a:t>
            </a:r>
          </a:p>
          <a:p>
            <a:pPr algn="just">
              <a:lnSpc>
                <a:spcPts val="2305"/>
              </a:lnSpc>
            </a:pPr>
          </a:p>
          <a:p>
            <a:pPr algn="just" marL="497668" indent="-248834" lvl="1">
              <a:lnSpc>
                <a:spcPts val="2305"/>
              </a:lnSpc>
              <a:buFont typeface="Arial"/>
              <a:buChar char="•"/>
            </a:pPr>
            <a:r>
              <a:rPr lang="en-US" sz="2305" spc="-46">
                <a:solidFill>
                  <a:srgbClr val="492326"/>
                </a:solidFill>
                <a:latin typeface="Poppins"/>
                <a:ea typeface="Poppins"/>
                <a:cs typeface="Poppins"/>
                <a:sym typeface="Poppins"/>
              </a:rPr>
              <a:t>Pakket van eisen en stakeholdersanalyse opgesteld.</a:t>
            </a:r>
          </a:p>
          <a:p>
            <a:pPr algn="just">
              <a:lnSpc>
                <a:spcPts val="2305"/>
              </a:lnSpc>
            </a:pPr>
          </a:p>
          <a:p>
            <a:pPr algn="just" marL="497668" indent="-248834" lvl="1">
              <a:lnSpc>
                <a:spcPts val="2305"/>
              </a:lnSpc>
              <a:buFont typeface="Arial"/>
              <a:buChar char="•"/>
            </a:pPr>
            <a:r>
              <a:rPr lang="en-US" sz="2305" spc="-46">
                <a:solidFill>
                  <a:srgbClr val="492326"/>
                </a:solidFill>
                <a:latin typeface="Poppins"/>
                <a:ea typeface="Poppins"/>
                <a:cs typeface="Poppins"/>
                <a:sym typeface="Poppins"/>
              </a:rPr>
              <a:t>Eerste ontwerp ontwikkeld en verbeterd op basis van feedback.</a:t>
            </a:r>
          </a:p>
          <a:p>
            <a:pPr algn="just">
              <a:lnSpc>
                <a:spcPts val="2305"/>
              </a:lnSpc>
            </a:pPr>
          </a:p>
          <a:p>
            <a:pPr algn="just" marL="497668" indent="-248834" lvl="1">
              <a:lnSpc>
                <a:spcPts val="2305"/>
              </a:lnSpc>
              <a:buFont typeface="Arial"/>
              <a:buChar char="•"/>
            </a:pPr>
            <a:r>
              <a:rPr lang="en-US" sz="2305" spc="-46">
                <a:solidFill>
                  <a:srgbClr val="492326"/>
                </a:solidFill>
                <a:latin typeface="Poppins"/>
                <a:ea typeface="Poppins"/>
                <a:cs typeface="Poppins"/>
                <a:sym typeface="Poppins"/>
              </a:rPr>
              <a:t>Praktijktesten uitgevoerd op veiligheid en werkbaarheid.</a:t>
            </a:r>
          </a:p>
          <a:p>
            <a:pPr algn="just">
              <a:lnSpc>
                <a:spcPts val="2305"/>
              </a:lnSpc>
            </a:pPr>
          </a:p>
          <a:p>
            <a:pPr algn="just" marL="497668" indent="-248834" lvl="1">
              <a:lnSpc>
                <a:spcPts val="2305"/>
              </a:lnSpc>
              <a:buFont typeface="Arial"/>
              <a:buChar char="•"/>
            </a:pPr>
            <a:r>
              <a:rPr lang="en-US" sz="2305" spc="-46">
                <a:solidFill>
                  <a:srgbClr val="492326"/>
                </a:solidFill>
                <a:latin typeface="Poppins"/>
                <a:ea typeface="Poppins"/>
                <a:cs typeface="Poppins"/>
                <a:sym typeface="Poppins"/>
              </a:rPr>
              <a:t>Adviesrapport opgesteld voor verdere implementatie.</a:t>
            </a:r>
          </a:p>
        </p:txBody>
      </p:sp>
      <p:sp>
        <p:nvSpPr>
          <p:cNvPr name="TextBox 7" id="7"/>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FFFFFF"/>
                </a:solidFill>
                <a:latin typeface="Poppins"/>
                <a:ea typeface="Poppins"/>
                <a:cs typeface="Poppins"/>
                <a:sym typeface="Poppins"/>
              </a:rPr>
              <a:t>09 May, 2026</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777829" y="1704514"/>
            <a:ext cx="8510171" cy="6992865"/>
            <a:chOff x="0" y="0"/>
            <a:chExt cx="1012565" cy="832031"/>
          </a:xfrm>
        </p:grpSpPr>
        <p:sp>
          <p:nvSpPr>
            <p:cNvPr name="Freeform 3" id="3"/>
            <p:cNvSpPr/>
            <p:nvPr/>
          </p:nvSpPr>
          <p:spPr>
            <a:xfrm flipH="false" flipV="false" rot="0">
              <a:off x="0" y="0"/>
              <a:ext cx="1012565" cy="832031"/>
            </a:xfrm>
            <a:custGeom>
              <a:avLst/>
              <a:gdLst/>
              <a:ahLst/>
              <a:cxnLst/>
              <a:rect r="r" b="b" t="t" l="l"/>
              <a:pathLst>
                <a:path h="832031" w="1012565">
                  <a:moveTo>
                    <a:pt x="0" y="0"/>
                  </a:moveTo>
                  <a:lnTo>
                    <a:pt x="1012565" y="0"/>
                  </a:lnTo>
                  <a:lnTo>
                    <a:pt x="1012565" y="832031"/>
                  </a:lnTo>
                  <a:lnTo>
                    <a:pt x="0" y="832031"/>
                  </a:lnTo>
                  <a:close/>
                </a:path>
              </a:pathLst>
            </a:custGeom>
            <a:blipFill>
              <a:blip r:embed="rId2"/>
              <a:stretch>
                <a:fillRect l="-1842" t="0" r="-1842" b="0"/>
              </a:stretch>
            </a:blipFill>
          </p:spPr>
        </p:sp>
      </p:grpSp>
      <p:sp>
        <p:nvSpPr>
          <p:cNvPr name="TextBox 4" id="4"/>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000000"/>
                </a:solidFill>
                <a:latin typeface="Poppins Bold"/>
                <a:ea typeface="Poppins Bold"/>
                <a:cs typeface="Poppins Bold"/>
                <a:sym typeface="Poppins Bold"/>
              </a:rPr>
              <a:t>LDE Thesis Lab - Groene Zorg</a:t>
            </a:r>
          </a:p>
        </p:txBody>
      </p:sp>
      <p:sp>
        <p:nvSpPr>
          <p:cNvPr name="TextBox 5" id="5"/>
          <p:cNvSpPr txBox="true"/>
          <p:nvPr/>
        </p:nvSpPr>
        <p:spPr>
          <a:xfrm rot="0">
            <a:off x="1028700" y="3424715"/>
            <a:ext cx="8115300" cy="1183005"/>
          </a:xfrm>
          <a:prstGeom prst="rect">
            <a:avLst/>
          </a:prstGeom>
        </p:spPr>
        <p:txBody>
          <a:bodyPr anchor="t" rtlCol="false" tIns="0" lIns="0" bIns="0" rIns="0">
            <a:spAutoFit/>
          </a:bodyPr>
          <a:lstStyle/>
          <a:p>
            <a:pPr algn="l">
              <a:lnSpc>
                <a:spcPts val="7680"/>
              </a:lnSpc>
            </a:pPr>
            <a:r>
              <a:rPr lang="en-US" b="true" sz="9600" spc="-998">
                <a:solidFill>
                  <a:srgbClr val="000000"/>
                </a:solidFill>
                <a:latin typeface="Poppins Ultra-Bold"/>
                <a:ea typeface="Poppins Ultra-Bold"/>
                <a:cs typeface="Poppins Ultra-Bold"/>
                <a:sym typeface="Poppins Ultra-Bold"/>
              </a:rPr>
              <a:t>R E S U L T A T E N</a:t>
            </a:r>
          </a:p>
        </p:txBody>
      </p:sp>
      <p:sp>
        <p:nvSpPr>
          <p:cNvPr name="TextBox 6" id="6"/>
          <p:cNvSpPr txBox="true"/>
          <p:nvPr/>
        </p:nvSpPr>
        <p:spPr>
          <a:xfrm rot="0">
            <a:off x="1028700" y="5219996"/>
            <a:ext cx="8115300" cy="2260600"/>
          </a:xfrm>
          <a:prstGeom prst="rect">
            <a:avLst/>
          </a:prstGeom>
        </p:spPr>
        <p:txBody>
          <a:bodyPr anchor="t" rtlCol="false" tIns="0" lIns="0" bIns="0" rIns="0">
            <a:spAutoFit/>
          </a:bodyPr>
          <a:lstStyle/>
          <a:p>
            <a:pPr algn="just" marL="431797" indent="-215899" lvl="1">
              <a:lnSpc>
                <a:spcPts val="1999"/>
              </a:lnSpc>
              <a:buFont typeface="Arial"/>
              <a:buChar char="•"/>
            </a:pPr>
            <a:r>
              <a:rPr lang="en-US" sz="1999" spc="-39">
                <a:solidFill>
                  <a:srgbClr val="000000"/>
                </a:solidFill>
                <a:latin typeface="Poppins"/>
                <a:ea typeface="Poppins"/>
                <a:cs typeface="Poppins"/>
                <a:sym typeface="Poppins"/>
              </a:rPr>
              <a:t>Van 3 naar 2 ingekorte zijden.</a:t>
            </a:r>
          </a:p>
          <a:p>
            <a:pPr algn="just" marL="431797" indent="-215899" lvl="1">
              <a:lnSpc>
                <a:spcPts val="1999"/>
              </a:lnSpc>
              <a:buFont typeface="Arial"/>
              <a:buChar char="•"/>
            </a:pPr>
            <a:r>
              <a:rPr lang="en-US" sz="1999" spc="-39">
                <a:solidFill>
                  <a:srgbClr val="000000"/>
                </a:solidFill>
                <a:latin typeface="Poppins"/>
                <a:ea typeface="Poppins"/>
                <a:cs typeface="Poppins"/>
                <a:sym typeface="Poppins"/>
              </a:rPr>
              <a:t>Veiligheidsbuffer van 15 cm voor het verplaatsen van de tafel.</a:t>
            </a:r>
          </a:p>
          <a:p>
            <a:pPr algn="just">
              <a:lnSpc>
                <a:spcPts val="1999"/>
              </a:lnSpc>
            </a:pPr>
          </a:p>
          <a:p>
            <a:pPr algn="just" marL="431797" indent="-215899" lvl="1">
              <a:lnSpc>
                <a:spcPts val="1999"/>
              </a:lnSpc>
              <a:buFont typeface="Arial"/>
              <a:buChar char="•"/>
            </a:pPr>
            <a:r>
              <a:rPr lang="en-US" sz="1999" spc="-39">
                <a:solidFill>
                  <a:srgbClr val="000000"/>
                </a:solidFill>
                <a:latin typeface="Poppins"/>
                <a:ea typeface="Poppins"/>
                <a:cs typeface="Poppins"/>
                <a:sym typeface="Poppins"/>
              </a:rPr>
              <a:t>1,08 m² minder afdekmateriaal per instrumentenveld.</a:t>
            </a:r>
          </a:p>
          <a:p>
            <a:pPr algn="just" marL="431797" indent="-215899" lvl="1">
              <a:lnSpc>
                <a:spcPts val="1999"/>
              </a:lnSpc>
              <a:buFont typeface="Arial"/>
              <a:buChar char="•"/>
            </a:pPr>
            <a:r>
              <a:rPr lang="en-US" sz="1999" spc="-39">
                <a:solidFill>
                  <a:srgbClr val="000000"/>
                </a:solidFill>
                <a:latin typeface="Poppins"/>
                <a:ea typeface="Poppins"/>
                <a:cs typeface="Poppins"/>
                <a:sym typeface="Poppins"/>
              </a:rPr>
              <a:t>18.000 m² minder afdekmateriaal per jaar binnen het LUMC.</a:t>
            </a:r>
          </a:p>
          <a:p>
            <a:pPr algn="just">
              <a:lnSpc>
                <a:spcPts val="1999"/>
              </a:lnSpc>
            </a:pPr>
          </a:p>
          <a:p>
            <a:pPr algn="just" marL="431797" indent="-215899" lvl="1">
              <a:lnSpc>
                <a:spcPts val="1999"/>
              </a:lnSpc>
              <a:buFont typeface="Arial"/>
              <a:buChar char="•"/>
            </a:pPr>
            <a:r>
              <a:rPr lang="en-US" sz="1999" spc="-39">
                <a:solidFill>
                  <a:srgbClr val="000000"/>
                </a:solidFill>
                <a:latin typeface="Poppins"/>
                <a:ea typeface="Poppins"/>
                <a:cs typeface="Poppins"/>
                <a:sym typeface="Poppins"/>
              </a:rPr>
              <a:t>64,5% CO₂-reductie</a:t>
            </a:r>
          </a:p>
          <a:p>
            <a:pPr algn="just" marL="431797" indent="-215899" lvl="1">
              <a:lnSpc>
                <a:spcPts val="1999"/>
              </a:lnSpc>
              <a:buFont typeface="Arial"/>
              <a:buChar char="•"/>
            </a:pPr>
            <a:r>
              <a:rPr lang="en-US" sz="1999" spc="-39">
                <a:solidFill>
                  <a:srgbClr val="000000"/>
                </a:solidFill>
                <a:latin typeface="Poppins"/>
                <a:ea typeface="Poppins"/>
                <a:cs typeface="Poppins"/>
                <a:sym typeface="Poppins"/>
              </a:rPr>
              <a:t>12.377 kg CO₂-eq besparing per jaar</a:t>
            </a:r>
          </a:p>
          <a:p>
            <a:pPr algn="just">
              <a:lnSpc>
                <a:spcPts val="1999"/>
              </a:lnSpc>
            </a:pPr>
          </a:p>
        </p:txBody>
      </p:sp>
      <p:sp>
        <p:nvSpPr>
          <p:cNvPr name="TextBox 7" id="7"/>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FFFFFF"/>
                </a:solidFill>
                <a:latin typeface="Poppins"/>
                <a:ea typeface="Poppins"/>
                <a:cs typeface="Poppins"/>
                <a:sym typeface="Poppins"/>
              </a:rPr>
              <a:t>09 May, 2026</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777829" y="1704514"/>
            <a:ext cx="8510171" cy="6992865"/>
            <a:chOff x="0" y="0"/>
            <a:chExt cx="1012565" cy="832031"/>
          </a:xfrm>
        </p:grpSpPr>
        <p:sp>
          <p:nvSpPr>
            <p:cNvPr name="Freeform 3" id="3"/>
            <p:cNvSpPr/>
            <p:nvPr/>
          </p:nvSpPr>
          <p:spPr>
            <a:xfrm flipH="false" flipV="false" rot="0">
              <a:off x="0" y="0"/>
              <a:ext cx="1012565" cy="832031"/>
            </a:xfrm>
            <a:custGeom>
              <a:avLst/>
              <a:gdLst/>
              <a:ahLst/>
              <a:cxnLst/>
              <a:rect r="r" b="b" t="t" l="l"/>
              <a:pathLst>
                <a:path h="832031" w="1012565">
                  <a:moveTo>
                    <a:pt x="0" y="0"/>
                  </a:moveTo>
                  <a:lnTo>
                    <a:pt x="1012565" y="0"/>
                  </a:lnTo>
                  <a:lnTo>
                    <a:pt x="1012565" y="832031"/>
                  </a:lnTo>
                  <a:lnTo>
                    <a:pt x="0" y="832031"/>
                  </a:lnTo>
                  <a:close/>
                </a:path>
              </a:pathLst>
            </a:custGeom>
            <a:blipFill>
              <a:blip r:embed="rId2"/>
              <a:stretch>
                <a:fillRect l="-6860" t="0" r="-6860" b="0"/>
              </a:stretch>
            </a:blipFill>
          </p:spPr>
        </p:sp>
      </p:grpSp>
      <p:sp>
        <p:nvSpPr>
          <p:cNvPr name="TextBox 4" id="4"/>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000000"/>
                </a:solidFill>
                <a:latin typeface="Poppins Bold"/>
                <a:ea typeface="Poppins Bold"/>
                <a:cs typeface="Poppins Bold"/>
                <a:sym typeface="Poppins Bold"/>
              </a:rPr>
              <a:t>LDE Thesis Lab - Groene Zorg</a:t>
            </a:r>
          </a:p>
        </p:txBody>
      </p:sp>
      <p:sp>
        <p:nvSpPr>
          <p:cNvPr name="TextBox 5" id="5"/>
          <p:cNvSpPr txBox="true"/>
          <p:nvPr/>
        </p:nvSpPr>
        <p:spPr>
          <a:xfrm rot="0">
            <a:off x="1028700" y="3501538"/>
            <a:ext cx="8115300" cy="962684"/>
          </a:xfrm>
          <a:prstGeom prst="rect">
            <a:avLst/>
          </a:prstGeom>
        </p:spPr>
        <p:txBody>
          <a:bodyPr anchor="t" rtlCol="false" tIns="0" lIns="0" bIns="0" rIns="0">
            <a:spAutoFit/>
          </a:bodyPr>
          <a:lstStyle/>
          <a:p>
            <a:pPr algn="l">
              <a:lnSpc>
                <a:spcPts val="6160"/>
              </a:lnSpc>
            </a:pPr>
            <a:r>
              <a:rPr lang="en-US" b="true" sz="7700" spc="-800">
                <a:solidFill>
                  <a:srgbClr val="000000"/>
                </a:solidFill>
                <a:latin typeface="Poppins Ultra-Bold"/>
                <a:ea typeface="Poppins Ultra-Bold"/>
                <a:cs typeface="Poppins Ultra-Bold"/>
                <a:sym typeface="Poppins Ultra-Bold"/>
              </a:rPr>
              <a:t>A A N B E V E L I N G E N</a:t>
            </a:r>
          </a:p>
        </p:txBody>
      </p:sp>
      <p:sp>
        <p:nvSpPr>
          <p:cNvPr name="TextBox 6" id="6"/>
          <p:cNvSpPr txBox="true"/>
          <p:nvPr/>
        </p:nvSpPr>
        <p:spPr>
          <a:xfrm rot="0">
            <a:off x="1028700" y="5229521"/>
            <a:ext cx="8115300" cy="2339340"/>
          </a:xfrm>
          <a:prstGeom prst="rect">
            <a:avLst/>
          </a:prstGeom>
        </p:spPr>
        <p:txBody>
          <a:bodyPr anchor="t" rtlCol="false" tIns="0" lIns="0" bIns="0" rIns="0">
            <a:spAutoFit/>
          </a:bodyPr>
          <a:lstStyle/>
          <a:p>
            <a:pPr algn="l" marL="453387" indent="-226693" lvl="1">
              <a:lnSpc>
                <a:spcPts val="2099"/>
              </a:lnSpc>
              <a:buFont typeface="Arial"/>
              <a:buChar char="•"/>
            </a:pPr>
            <a:r>
              <a:rPr lang="en-US" sz="2099" spc="-41">
                <a:solidFill>
                  <a:srgbClr val="000000"/>
                </a:solidFill>
                <a:latin typeface="Poppins"/>
                <a:ea typeface="Poppins"/>
                <a:cs typeface="Poppins"/>
                <a:sym typeface="Poppins"/>
              </a:rPr>
              <a:t>Vraag goedkeuring aan infectiepreventie</a:t>
            </a:r>
          </a:p>
          <a:p>
            <a:pPr algn="l">
              <a:lnSpc>
                <a:spcPts val="2099"/>
              </a:lnSpc>
            </a:pPr>
          </a:p>
          <a:p>
            <a:pPr algn="l" marL="453387" indent="-226693" lvl="1">
              <a:lnSpc>
                <a:spcPts val="2099"/>
              </a:lnSpc>
              <a:buFont typeface="Arial"/>
              <a:buChar char="•"/>
            </a:pPr>
            <a:r>
              <a:rPr lang="en-US" sz="2099" spc="-41">
                <a:solidFill>
                  <a:srgbClr val="000000"/>
                </a:solidFill>
                <a:latin typeface="Poppins"/>
                <a:ea typeface="Poppins"/>
                <a:cs typeface="Poppins"/>
                <a:sym typeface="Poppins"/>
              </a:rPr>
              <a:t>herbruikbaar instrumentenveld van 147,5 × 120 cm of een vergelijkbare standaardmaat.</a:t>
            </a:r>
          </a:p>
          <a:p>
            <a:pPr algn="l">
              <a:lnSpc>
                <a:spcPts val="2099"/>
              </a:lnSpc>
            </a:pPr>
          </a:p>
          <a:p>
            <a:pPr algn="l" marL="453387" indent="-226693" lvl="1">
              <a:lnSpc>
                <a:spcPts val="2099"/>
              </a:lnSpc>
              <a:buFont typeface="Arial"/>
              <a:buChar char="•"/>
            </a:pPr>
            <a:r>
              <a:rPr lang="en-US" sz="2099" spc="-41">
                <a:solidFill>
                  <a:srgbClr val="000000"/>
                </a:solidFill>
                <a:latin typeface="Poppins"/>
                <a:ea typeface="Poppins"/>
                <a:cs typeface="Poppins"/>
                <a:sym typeface="Poppins"/>
              </a:rPr>
              <a:t>controleren of het materiaal met een overhang van 15 cm goed op zijn plaats blijft liggen.</a:t>
            </a:r>
          </a:p>
          <a:p>
            <a:pPr algn="l">
              <a:lnSpc>
                <a:spcPts val="2099"/>
              </a:lnSpc>
            </a:pPr>
          </a:p>
          <a:p>
            <a:pPr algn="l" marL="453387" indent="-226693" lvl="1">
              <a:lnSpc>
                <a:spcPts val="2099"/>
              </a:lnSpc>
              <a:buFont typeface="Arial"/>
              <a:buChar char="•"/>
            </a:pPr>
            <a:r>
              <a:rPr lang="en-US" sz="2099" spc="-41">
                <a:solidFill>
                  <a:srgbClr val="000000"/>
                </a:solidFill>
                <a:latin typeface="Poppins"/>
                <a:ea typeface="Poppins"/>
                <a:cs typeface="Poppins"/>
                <a:sym typeface="Poppins"/>
              </a:rPr>
              <a:t>Breid de oplossing uit naar andere instrumentenvelden</a:t>
            </a:r>
          </a:p>
        </p:txBody>
      </p:sp>
      <p:sp>
        <p:nvSpPr>
          <p:cNvPr name="TextBox 7" id="7"/>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FFFFFF"/>
                </a:solidFill>
                <a:latin typeface="Poppins"/>
                <a:ea typeface="Poppins"/>
                <a:cs typeface="Poppins"/>
                <a:sym typeface="Poppins"/>
              </a:rPr>
              <a:t>09 May, 2026</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4BA657"/>
        </a:solidFill>
      </p:bgPr>
    </p:bg>
    <p:spTree>
      <p:nvGrpSpPr>
        <p:cNvPr id="1" name=""/>
        <p:cNvGrpSpPr/>
        <p:nvPr/>
      </p:nvGrpSpPr>
      <p:grpSpPr>
        <a:xfrm>
          <a:off x="0" y="0"/>
          <a:ext cx="0" cy="0"/>
          <a:chOff x="0" y="0"/>
          <a:chExt cx="0" cy="0"/>
        </a:xfrm>
      </p:grpSpPr>
      <p:sp>
        <p:nvSpPr>
          <p:cNvPr name="Freeform 2" id="2"/>
          <p:cNvSpPr/>
          <p:nvPr/>
        </p:nvSpPr>
        <p:spPr>
          <a:xfrm flipH="false" flipV="false" rot="0">
            <a:off x="12022789" y="1161097"/>
            <a:ext cx="5079130" cy="6175234"/>
          </a:xfrm>
          <a:custGeom>
            <a:avLst/>
            <a:gdLst/>
            <a:ahLst/>
            <a:cxnLst/>
            <a:rect r="r" b="b" t="t" l="l"/>
            <a:pathLst>
              <a:path h="6175234" w="5079130">
                <a:moveTo>
                  <a:pt x="0" y="0"/>
                </a:moveTo>
                <a:lnTo>
                  <a:pt x="5079130" y="0"/>
                </a:lnTo>
                <a:lnTo>
                  <a:pt x="5079130" y="6175234"/>
                </a:lnTo>
                <a:lnTo>
                  <a:pt x="0" y="6175234"/>
                </a:lnTo>
                <a:lnTo>
                  <a:pt x="0" y="0"/>
                </a:lnTo>
                <a:close/>
              </a:path>
            </a:pathLst>
          </a:custGeom>
          <a:blipFill>
            <a:blip r:embed="rId2"/>
            <a:stretch>
              <a:fillRect l="0" t="0" r="0" b="0"/>
            </a:stretch>
          </a:blipFill>
        </p:spPr>
      </p:sp>
      <p:sp>
        <p:nvSpPr>
          <p:cNvPr name="TextBox 3" id="3"/>
          <p:cNvSpPr txBox="true"/>
          <p:nvPr/>
        </p:nvSpPr>
        <p:spPr>
          <a:xfrm rot="0">
            <a:off x="287891" y="1827236"/>
            <a:ext cx="10354224" cy="3248616"/>
          </a:xfrm>
          <a:prstGeom prst="rect">
            <a:avLst/>
          </a:prstGeom>
        </p:spPr>
        <p:txBody>
          <a:bodyPr anchor="t" rtlCol="false" tIns="0" lIns="0" bIns="0" rIns="0">
            <a:spAutoFit/>
          </a:bodyPr>
          <a:lstStyle/>
          <a:p>
            <a:pPr algn="l">
              <a:lnSpc>
                <a:spcPts val="7959"/>
              </a:lnSpc>
            </a:pPr>
            <a:r>
              <a:rPr lang="en-US" b="true" sz="9949" spc="-1034">
                <a:solidFill>
                  <a:srgbClr val="FFFFFF"/>
                </a:solidFill>
                <a:latin typeface="Poppins Ultra-Bold"/>
                <a:ea typeface="Poppins Ultra-Bold"/>
                <a:cs typeface="Poppins Ultra-Bold"/>
                <a:sym typeface="Poppins Ultra-Bold"/>
              </a:rPr>
              <a:t>REDUCTIE INFUUSVLOEISTOFGEBRUIK</a:t>
            </a:r>
          </a:p>
        </p:txBody>
      </p:sp>
      <p:sp>
        <p:nvSpPr>
          <p:cNvPr name="Freeform 4" id="4"/>
          <p:cNvSpPr/>
          <p:nvPr/>
        </p:nvSpPr>
        <p:spPr>
          <a:xfrm flipH="false" flipV="false" rot="0">
            <a:off x="5338225" y="4001386"/>
            <a:ext cx="3524349" cy="1074466"/>
          </a:xfrm>
          <a:custGeom>
            <a:avLst/>
            <a:gdLst/>
            <a:ahLst/>
            <a:cxnLst/>
            <a:rect r="r" b="b" t="t" l="l"/>
            <a:pathLst>
              <a:path h="1074466" w="3524349">
                <a:moveTo>
                  <a:pt x="0" y="0"/>
                </a:moveTo>
                <a:lnTo>
                  <a:pt x="3524349" y="0"/>
                </a:lnTo>
                <a:lnTo>
                  <a:pt x="3524349" y="1074466"/>
                </a:lnTo>
                <a:lnTo>
                  <a:pt x="0" y="1074466"/>
                </a:lnTo>
                <a:lnTo>
                  <a:pt x="0" y="0"/>
                </a:lnTo>
                <a:close/>
              </a:path>
            </a:pathLst>
          </a:custGeom>
          <a:blipFill>
            <a:blip r:embed="rId3"/>
            <a:stretch>
              <a:fillRect l="0" t="-11523" r="0" b="0"/>
            </a:stretch>
          </a:blipFill>
        </p:spPr>
      </p:sp>
      <p:sp>
        <p:nvSpPr>
          <p:cNvPr name="Freeform 5" id="5"/>
          <p:cNvSpPr/>
          <p:nvPr/>
        </p:nvSpPr>
        <p:spPr>
          <a:xfrm flipH="false" flipV="false" rot="0">
            <a:off x="9734242" y="6058421"/>
            <a:ext cx="4828112" cy="4228579"/>
          </a:xfrm>
          <a:custGeom>
            <a:avLst/>
            <a:gdLst/>
            <a:ahLst/>
            <a:cxnLst/>
            <a:rect r="r" b="b" t="t" l="l"/>
            <a:pathLst>
              <a:path h="4228579" w="4828112">
                <a:moveTo>
                  <a:pt x="0" y="0"/>
                </a:moveTo>
                <a:lnTo>
                  <a:pt x="4828112" y="0"/>
                </a:lnTo>
                <a:lnTo>
                  <a:pt x="4828112" y="4228579"/>
                </a:lnTo>
                <a:lnTo>
                  <a:pt x="0" y="4228579"/>
                </a:lnTo>
                <a:lnTo>
                  <a:pt x="0" y="0"/>
                </a:lnTo>
                <a:close/>
              </a:path>
            </a:pathLst>
          </a:custGeom>
          <a:blipFill>
            <a:blip r:embed="rId4"/>
            <a:stretch>
              <a:fillRect l="-43000" t="-87888" r="-31662" b="-78015"/>
            </a:stretch>
          </a:blipFill>
        </p:spPr>
      </p:sp>
      <p:sp>
        <p:nvSpPr>
          <p:cNvPr name="TextBox 6" id="6"/>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FFFFFF"/>
                </a:solidFill>
                <a:latin typeface="Poppins Bold"/>
                <a:ea typeface="Poppins Bold"/>
                <a:cs typeface="Poppins Bold"/>
                <a:sym typeface="Poppins Bold"/>
              </a:rPr>
              <a:t>LDE Thesis Lab - Groene Zorg</a:t>
            </a:r>
          </a:p>
        </p:txBody>
      </p:sp>
      <p:sp>
        <p:nvSpPr>
          <p:cNvPr name="TextBox 7" id="7"/>
          <p:cNvSpPr txBox="true"/>
          <p:nvPr/>
        </p:nvSpPr>
        <p:spPr>
          <a:xfrm rot="0">
            <a:off x="1028700" y="5285402"/>
            <a:ext cx="8318196" cy="281940"/>
          </a:xfrm>
          <a:prstGeom prst="rect">
            <a:avLst/>
          </a:prstGeom>
        </p:spPr>
        <p:txBody>
          <a:bodyPr anchor="t" rtlCol="false" tIns="0" lIns="0" bIns="0" rIns="0">
            <a:spAutoFit/>
          </a:bodyPr>
          <a:lstStyle/>
          <a:p>
            <a:pPr algn="just">
              <a:lnSpc>
                <a:spcPts val="2099"/>
              </a:lnSpc>
            </a:pPr>
            <a:r>
              <a:rPr lang="en-US" b="true" sz="2099" spc="-41">
                <a:solidFill>
                  <a:srgbClr val="FFFFFF"/>
                </a:solidFill>
                <a:latin typeface="Poppins Bold"/>
                <a:ea typeface="Poppins Bold"/>
                <a:cs typeface="Poppins Bold"/>
                <a:sym typeface="Poppins Bold"/>
              </a:rPr>
              <a:t>Cathelijne van Beijma</a:t>
            </a:r>
          </a:p>
        </p:txBody>
      </p:sp>
      <p:sp>
        <p:nvSpPr>
          <p:cNvPr name="TextBox 8" id="8"/>
          <p:cNvSpPr txBox="true"/>
          <p:nvPr/>
        </p:nvSpPr>
        <p:spPr>
          <a:xfrm rot="0">
            <a:off x="747274" y="6312585"/>
            <a:ext cx="8115300" cy="1416050"/>
          </a:xfrm>
          <a:prstGeom prst="rect">
            <a:avLst/>
          </a:prstGeom>
        </p:spPr>
        <p:txBody>
          <a:bodyPr anchor="t" rtlCol="false" tIns="0" lIns="0" bIns="0" rIns="0">
            <a:spAutoFit/>
          </a:bodyPr>
          <a:lstStyle/>
          <a:p>
            <a:pPr algn="l">
              <a:lnSpc>
                <a:spcPts val="1899"/>
              </a:lnSpc>
            </a:pPr>
            <a:r>
              <a:rPr lang="en-US" sz="1899" spc="-37" b="true">
                <a:solidFill>
                  <a:srgbClr val="FFFFFF"/>
                </a:solidFill>
                <a:latin typeface="Poppins Bold"/>
                <a:ea typeface="Poppins Bold"/>
                <a:cs typeface="Poppins Bold"/>
                <a:sym typeface="Poppins Bold"/>
              </a:rPr>
              <a:t>Wat ik heb onderzicht:</a:t>
            </a:r>
          </a:p>
          <a:p>
            <a:pPr algn="l">
              <a:lnSpc>
                <a:spcPts val="1899"/>
              </a:lnSpc>
            </a:pPr>
            <a:r>
              <a:rPr lang="en-US" b="true" sz="1899" spc="-37">
                <a:solidFill>
                  <a:srgbClr val="FFFFFF"/>
                </a:solidFill>
                <a:latin typeface="Poppins Bold"/>
                <a:ea typeface="Poppins Bold"/>
                <a:cs typeface="Poppins Bold"/>
                <a:sym typeface="Poppins Bold"/>
              </a:rPr>
              <a:t>"</a:t>
            </a:r>
            <a:r>
              <a:rPr lang="en-US" sz="1899" spc="-37">
                <a:solidFill>
                  <a:srgbClr val="FFFFFF"/>
                </a:solidFill>
                <a:latin typeface="Poppins"/>
                <a:ea typeface="Poppins"/>
                <a:cs typeface="Poppins"/>
                <a:sym typeface="Poppins"/>
              </a:rPr>
              <a:t>Ik heb onderzocht welke maatregelen het gebruik van infuusvloeistoffen in het LUMC kunnen verminderen, en hoe zorgprofessionals deze beoordelen op effectiviteit, haalbaarheid en acceptatie."</a:t>
            </a:r>
          </a:p>
          <a:p>
            <a:pPr algn="l">
              <a:lnSpc>
                <a:spcPts val="1599"/>
              </a:lnSpc>
            </a:pPr>
          </a:p>
        </p:txBody>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368462" y="3024829"/>
            <a:ext cx="7890838" cy="4438596"/>
          </a:xfrm>
          <a:custGeom>
            <a:avLst/>
            <a:gdLst/>
            <a:ahLst/>
            <a:cxnLst/>
            <a:rect r="r" b="b" t="t" l="l"/>
            <a:pathLst>
              <a:path h="4438596" w="7890838">
                <a:moveTo>
                  <a:pt x="0" y="0"/>
                </a:moveTo>
                <a:lnTo>
                  <a:pt x="7890838" y="0"/>
                </a:lnTo>
                <a:lnTo>
                  <a:pt x="7890838" y="4438596"/>
                </a:lnTo>
                <a:lnTo>
                  <a:pt x="0" y="4438596"/>
                </a:lnTo>
                <a:lnTo>
                  <a:pt x="0" y="0"/>
                </a:lnTo>
                <a:close/>
              </a:path>
            </a:pathLst>
          </a:custGeom>
          <a:blipFill>
            <a:blip r:embed="rId2"/>
            <a:stretch>
              <a:fillRect l="0" t="0" r="0" b="0"/>
            </a:stretch>
          </a:blipFill>
        </p:spPr>
      </p:sp>
      <p:sp>
        <p:nvSpPr>
          <p:cNvPr name="Freeform 3" id="3"/>
          <p:cNvSpPr/>
          <p:nvPr/>
        </p:nvSpPr>
        <p:spPr>
          <a:xfrm flipH="false" flipV="false" rot="0">
            <a:off x="14407265" y="275187"/>
            <a:ext cx="3421689" cy="1170111"/>
          </a:xfrm>
          <a:custGeom>
            <a:avLst/>
            <a:gdLst/>
            <a:ahLst/>
            <a:cxnLst/>
            <a:rect r="r" b="b" t="t" l="l"/>
            <a:pathLst>
              <a:path h="1170111" w="3421689">
                <a:moveTo>
                  <a:pt x="0" y="0"/>
                </a:moveTo>
                <a:lnTo>
                  <a:pt x="3421689" y="0"/>
                </a:lnTo>
                <a:lnTo>
                  <a:pt x="3421689" y="1170111"/>
                </a:lnTo>
                <a:lnTo>
                  <a:pt x="0" y="1170111"/>
                </a:lnTo>
                <a:lnTo>
                  <a:pt x="0" y="0"/>
                </a:lnTo>
                <a:close/>
              </a:path>
            </a:pathLst>
          </a:custGeom>
          <a:blipFill>
            <a:blip r:embed="rId3"/>
            <a:stretch>
              <a:fillRect l="0" t="0" r="0" b="0"/>
            </a:stretch>
          </a:blipFill>
        </p:spPr>
      </p:sp>
      <p:sp>
        <p:nvSpPr>
          <p:cNvPr name="TextBox 4" id="4"/>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4BA657"/>
                </a:solidFill>
                <a:latin typeface="Poppins Bold"/>
                <a:ea typeface="Poppins Bold"/>
                <a:cs typeface="Poppins Bold"/>
                <a:sym typeface="Poppins Bold"/>
              </a:rPr>
              <a:t>LDE Thesis Lab - Groene Zorg</a:t>
            </a:r>
          </a:p>
        </p:txBody>
      </p:sp>
      <p:sp>
        <p:nvSpPr>
          <p:cNvPr name="TextBox 5" id="5"/>
          <p:cNvSpPr txBox="true"/>
          <p:nvPr/>
        </p:nvSpPr>
        <p:spPr>
          <a:xfrm rot="0">
            <a:off x="753977" y="1904539"/>
            <a:ext cx="6476102" cy="1555614"/>
          </a:xfrm>
          <a:prstGeom prst="rect">
            <a:avLst/>
          </a:prstGeom>
        </p:spPr>
        <p:txBody>
          <a:bodyPr anchor="t" rtlCol="false" tIns="0" lIns="0" bIns="0" rIns="0">
            <a:spAutoFit/>
          </a:bodyPr>
          <a:lstStyle/>
          <a:p>
            <a:pPr algn="l">
              <a:lnSpc>
                <a:spcPts val="5546"/>
              </a:lnSpc>
            </a:pPr>
            <a:r>
              <a:rPr lang="en-US" b="true" sz="6933" spc="-721">
                <a:solidFill>
                  <a:srgbClr val="4BA657"/>
                </a:solidFill>
                <a:latin typeface="Poppins Ultra-Bold"/>
                <a:ea typeface="Poppins Ultra-Bold"/>
                <a:cs typeface="Poppins Ultra-Bold"/>
                <a:sym typeface="Poppins Ultra-Bold"/>
              </a:rPr>
              <a:t>AANLEIDING  EN PROBLEEM </a:t>
            </a:r>
          </a:p>
        </p:txBody>
      </p:sp>
      <p:sp>
        <p:nvSpPr>
          <p:cNvPr name="TextBox 6" id="6"/>
          <p:cNvSpPr txBox="true"/>
          <p:nvPr/>
        </p:nvSpPr>
        <p:spPr>
          <a:xfrm rot="0">
            <a:off x="475348" y="3836332"/>
            <a:ext cx="8668652" cy="1407795"/>
          </a:xfrm>
          <a:prstGeom prst="rect">
            <a:avLst/>
          </a:prstGeom>
        </p:spPr>
        <p:txBody>
          <a:bodyPr anchor="t" rtlCol="false" tIns="0" lIns="0" bIns="0" rIns="0">
            <a:spAutoFit/>
          </a:bodyPr>
          <a:lstStyle/>
          <a:p>
            <a:pPr algn="just">
              <a:lnSpc>
                <a:spcPts val="1800"/>
              </a:lnSpc>
            </a:pPr>
            <a:r>
              <a:rPr lang="en-US" b="true" sz="1800" spc="-36">
                <a:solidFill>
                  <a:srgbClr val="492326"/>
                </a:solidFill>
                <a:latin typeface="Poppins Bold"/>
                <a:ea typeface="Poppins Bold"/>
                <a:cs typeface="Poppins Bold"/>
                <a:sym typeface="Poppins Bold"/>
              </a:rPr>
              <a:t>De aanleiding</a:t>
            </a:r>
          </a:p>
          <a:p>
            <a:pPr algn="l">
              <a:lnSpc>
                <a:spcPts val="1800"/>
              </a:lnSpc>
            </a:pPr>
          </a:p>
          <a:p>
            <a:pPr algn="l" marL="388620" indent="-194310" lvl="1">
              <a:lnSpc>
                <a:spcPts val="1800"/>
              </a:lnSpc>
              <a:buFont typeface="Arial"/>
              <a:buChar char="•"/>
            </a:pPr>
            <a:r>
              <a:rPr lang="en-US" sz="1800" spc="-36">
                <a:solidFill>
                  <a:srgbClr val="492326"/>
                </a:solidFill>
                <a:latin typeface="Poppins"/>
                <a:ea typeface="Poppins"/>
                <a:cs typeface="Poppins"/>
                <a:sym typeface="Poppins"/>
              </a:rPr>
              <a:t>November 2024: orkaanschade bij een Amerikaanse leverancier.</a:t>
            </a:r>
          </a:p>
          <a:p>
            <a:pPr algn="l" marL="388620" indent="-194310" lvl="1">
              <a:lnSpc>
                <a:spcPts val="1800"/>
              </a:lnSpc>
              <a:buFont typeface="Arial"/>
              <a:buChar char="•"/>
            </a:pPr>
            <a:r>
              <a:rPr lang="en-US" sz="1800" spc="-36" strike="noStrike" u="none">
                <a:solidFill>
                  <a:srgbClr val="492326"/>
                </a:solidFill>
                <a:latin typeface="Poppins"/>
                <a:ea typeface="Poppins"/>
                <a:cs typeface="Poppins"/>
                <a:sym typeface="Poppins"/>
              </a:rPr>
              <a:t>Verbruik daalt direct zonder gevolgen voor de patiëntveiligheid</a:t>
            </a:r>
          </a:p>
          <a:p>
            <a:pPr algn="l" marL="388620" indent="-194310" lvl="1">
              <a:lnSpc>
                <a:spcPts val="1800"/>
              </a:lnSpc>
              <a:buFont typeface="Arial"/>
              <a:buChar char="•"/>
            </a:pPr>
            <a:r>
              <a:rPr lang="en-US" sz="1800" spc="-36" strike="noStrike" u="none">
                <a:solidFill>
                  <a:srgbClr val="492326"/>
                </a:solidFill>
                <a:latin typeface="Poppins"/>
                <a:ea typeface="Poppins"/>
                <a:cs typeface="Poppins"/>
                <a:sym typeface="Poppins"/>
              </a:rPr>
              <a:t>Na herstel van de levering: verbruik keert terug naar het oude niveau.</a:t>
            </a:r>
          </a:p>
          <a:p>
            <a:pPr algn="just">
              <a:lnSpc>
                <a:spcPts val="1800"/>
              </a:lnSpc>
            </a:pPr>
          </a:p>
        </p:txBody>
      </p:sp>
      <p:sp>
        <p:nvSpPr>
          <p:cNvPr name="TextBox 7" id="7"/>
          <p:cNvSpPr txBox="true"/>
          <p:nvPr/>
        </p:nvSpPr>
        <p:spPr>
          <a:xfrm rot="0">
            <a:off x="475348" y="5629830"/>
            <a:ext cx="8018324" cy="464820"/>
          </a:xfrm>
          <a:prstGeom prst="rect">
            <a:avLst/>
          </a:prstGeom>
        </p:spPr>
        <p:txBody>
          <a:bodyPr anchor="t" rtlCol="false" tIns="0" lIns="0" bIns="0" rIns="0">
            <a:spAutoFit/>
          </a:bodyPr>
          <a:lstStyle/>
          <a:p>
            <a:pPr algn="l" marL="388618" indent="-194309" lvl="1">
              <a:lnSpc>
                <a:spcPts val="1799"/>
              </a:lnSpc>
              <a:buFont typeface="Arial"/>
              <a:buChar char="•"/>
            </a:pPr>
            <a:r>
              <a:rPr lang="en-US" sz="1799" spc="-35">
                <a:solidFill>
                  <a:srgbClr val="492326"/>
                </a:solidFill>
                <a:latin typeface="Poppins"/>
                <a:ea typeface="Poppins"/>
                <a:cs typeface="Poppins"/>
                <a:sym typeface="Poppins"/>
              </a:rPr>
              <a:t>4,4% van de wereldwijde CO2 uitstoot komt van de zorgsector</a:t>
            </a:r>
          </a:p>
          <a:p>
            <a:pPr algn="l" marL="388618" indent="-194309" lvl="1">
              <a:lnSpc>
                <a:spcPts val="1799"/>
              </a:lnSpc>
              <a:buFont typeface="Arial"/>
              <a:buChar char="•"/>
            </a:pPr>
            <a:r>
              <a:rPr lang="en-US" sz="1799" spc="-35">
                <a:solidFill>
                  <a:srgbClr val="492326"/>
                </a:solidFill>
                <a:latin typeface="Poppins"/>
                <a:ea typeface="Poppins"/>
                <a:cs typeface="Poppins"/>
                <a:sym typeface="Poppins"/>
              </a:rPr>
              <a:t>167.000 infuusvloeistofzakken verbruikt juli-dec 2025</a:t>
            </a:r>
          </a:p>
        </p:txBody>
      </p:sp>
      <p:sp>
        <p:nvSpPr>
          <p:cNvPr name="TextBox 8" id="8"/>
          <p:cNvSpPr txBox="true"/>
          <p:nvPr/>
        </p:nvSpPr>
        <p:spPr>
          <a:xfrm rot="0">
            <a:off x="475348" y="5365035"/>
            <a:ext cx="3232603" cy="245745"/>
          </a:xfrm>
          <a:prstGeom prst="rect">
            <a:avLst/>
          </a:prstGeom>
        </p:spPr>
        <p:txBody>
          <a:bodyPr anchor="t" rtlCol="false" tIns="0" lIns="0" bIns="0" rIns="0">
            <a:spAutoFit/>
          </a:bodyPr>
          <a:lstStyle/>
          <a:p>
            <a:pPr algn="l">
              <a:lnSpc>
                <a:spcPts val="1799"/>
              </a:lnSpc>
            </a:pPr>
            <a:r>
              <a:rPr lang="en-US" b="true" sz="1799" spc="-35">
                <a:solidFill>
                  <a:srgbClr val="492326"/>
                </a:solidFill>
                <a:latin typeface="Poppins Bold"/>
                <a:ea typeface="Poppins Bold"/>
                <a:cs typeface="Poppins Bold"/>
                <a:sym typeface="Poppins Bold"/>
              </a:rPr>
              <a:t>Relevantie</a:t>
            </a:r>
          </a:p>
        </p:txBody>
      </p:sp>
      <p:sp>
        <p:nvSpPr>
          <p:cNvPr name="TextBox 9" id="9"/>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FFFFFF"/>
                </a:solidFill>
                <a:latin typeface="Poppins"/>
                <a:ea typeface="Poppins"/>
                <a:cs typeface="Poppins"/>
                <a:sym typeface="Poppins"/>
              </a:rPr>
              <a:t>09 May, 2026</a:t>
            </a:r>
          </a:p>
        </p:txBody>
      </p:sp>
      <p:sp>
        <p:nvSpPr>
          <p:cNvPr name="TextBox 10" id="10"/>
          <p:cNvSpPr txBox="true"/>
          <p:nvPr/>
        </p:nvSpPr>
        <p:spPr>
          <a:xfrm rot="0">
            <a:off x="475348" y="6342664"/>
            <a:ext cx="8668652" cy="1864995"/>
          </a:xfrm>
          <a:prstGeom prst="rect">
            <a:avLst/>
          </a:prstGeom>
        </p:spPr>
        <p:txBody>
          <a:bodyPr anchor="t" rtlCol="false" tIns="0" lIns="0" bIns="0" rIns="0">
            <a:spAutoFit/>
          </a:bodyPr>
          <a:lstStyle/>
          <a:p>
            <a:pPr algn="l">
              <a:lnSpc>
                <a:spcPts val="1800"/>
              </a:lnSpc>
            </a:pPr>
            <a:r>
              <a:rPr lang="en-US" b="true" sz="1800" spc="-36">
                <a:solidFill>
                  <a:srgbClr val="492326"/>
                </a:solidFill>
                <a:latin typeface="Poppins Bold"/>
                <a:ea typeface="Poppins Bold"/>
                <a:cs typeface="Poppins Bold"/>
                <a:sym typeface="Poppins Bold"/>
              </a:rPr>
              <a:t>Onderzoeksvraag</a:t>
            </a:r>
          </a:p>
          <a:p>
            <a:pPr algn="ctr">
              <a:lnSpc>
                <a:spcPts val="1800"/>
              </a:lnSpc>
            </a:pPr>
          </a:p>
          <a:p>
            <a:pPr algn="l">
              <a:lnSpc>
                <a:spcPts val="1800"/>
              </a:lnSpc>
            </a:pPr>
            <a:r>
              <a:rPr lang="en-US" sz="1800" spc="-36">
                <a:solidFill>
                  <a:srgbClr val="492326"/>
                </a:solidFill>
                <a:latin typeface="Poppins"/>
                <a:ea typeface="Poppins"/>
                <a:cs typeface="Poppins"/>
                <a:sym typeface="Poppins"/>
              </a:rPr>
              <a:t>Welke maatregelen kunnen binnen het LUMC worden ingezet om het gebruik van infuusvloeistoffen te verminderen, en hoe worden deze maatregelen beoordeeld op effectiviteit, haalbaarheid en acceptatie door verschillende zorgprofessionals?</a:t>
            </a:r>
          </a:p>
          <a:p>
            <a:pPr algn="l">
              <a:lnSpc>
                <a:spcPts val="1800"/>
              </a:lnSpc>
            </a:pPr>
          </a:p>
          <a:p>
            <a:pPr algn="l">
              <a:lnSpc>
                <a:spcPts val="1800"/>
              </a:lnSpc>
              <a:spcBef>
                <a:spcPct val="0"/>
              </a:spcBef>
            </a:pP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837611" y="684309"/>
            <a:ext cx="3421689" cy="1170111"/>
          </a:xfrm>
          <a:custGeom>
            <a:avLst/>
            <a:gdLst/>
            <a:ahLst/>
            <a:cxnLst/>
            <a:rect r="r" b="b" t="t" l="l"/>
            <a:pathLst>
              <a:path h="1170111" w="3421689">
                <a:moveTo>
                  <a:pt x="0" y="0"/>
                </a:moveTo>
                <a:lnTo>
                  <a:pt x="3421689" y="0"/>
                </a:lnTo>
                <a:lnTo>
                  <a:pt x="3421689" y="1170112"/>
                </a:lnTo>
                <a:lnTo>
                  <a:pt x="0" y="1170112"/>
                </a:lnTo>
                <a:lnTo>
                  <a:pt x="0" y="0"/>
                </a:lnTo>
                <a:close/>
              </a:path>
            </a:pathLst>
          </a:custGeom>
          <a:blipFill>
            <a:blip r:embed="rId2"/>
            <a:stretch>
              <a:fillRect l="0" t="0" r="0" b="0"/>
            </a:stretch>
          </a:blipFill>
        </p:spPr>
      </p:sp>
      <p:sp>
        <p:nvSpPr>
          <p:cNvPr name="Freeform 3" id="3"/>
          <p:cNvSpPr/>
          <p:nvPr/>
        </p:nvSpPr>
        <p:spPr>
          <a:xfrm flipH="false" flipV="false" rot="0">
            <a:off x="386900" y="3630045"/>
            <a:ext cx="13817469" cy="4628852"/>
          </a:xfrm>
          <a:custGeom>
            <a:avLst/>
            <a:gdLst/>
            <a:ahLst/>
            <a:cxnLst/>
            <a:rect r="r" b="b" t="t" l="l"/>
            <a:pathLst>
              <a:path h="4628852" w="13817469">
                <a:moveTo>
                  <a:pt x="0" y="0"/>
                </a:moveTo>
                <a:lnTo>
                  <a:pt x="13817469" y="0"/>
                </a:lnTo>
                <a:lnTo>
                  <a:pt x="13817469" y="4628852"/>
                </a:lnTo>
                <a:lnTo>
                  <a:pt x="0" y="4628852"/>
                </a:lnTo>
                <a:lnTo>
                  <a:pt x="0" y="0"/>
                </a:lnTo>
                <a:close/>
              </a:path>
            </a:pathLst>
          </a:custGeom>
          <a:blipFill>
            <a:blip r:embed="rId3"/>
            <a:stretch>
              <a:fillRect l="0" t="0" r="0" b="0"/>
            </a:stretch>
          </a:blipFill>
        </p:spPr>
      </p:sp>
      <p:sp>
        <p:nvSpPr>
          <p:cNvPr name="Freeform 4" id="4"/>
          <p:cNvSpPr/>
          <p:nvPr/>
        </p:nvSpPr>
        <p:spPr>
          <a:xfrm flipH="false" flipV="false" rot="0">
            <a:off x="14407265" y="2858131"/>
            <a:ext cx="3686588" cy="5529882"/>
          </a:xfrm>
          <a:custGeom>
            <a:avLst/>
            <a:gdLst/>
            <a:ahLst/>
            <a:cxnLst/>
            <a:rect r="r" b="b" t="t" l="l"/>
            <a:pathLst>
              <a:path h="5529882" w="3686588">
                <a:moveTo>
                  <a:pt x="0" y="0"/>
                </a:moveTo>
                <a:lnTo>
                  <a:pt x="3686588" y="0"/>
                </a:lnTo>
                <a:lnTo>
                  <a:pt x="3686588" y="5529882"/>
                </a:lnTo>
                <a:lnTo>
                  <a:pt x="0" y="5529882"/>
                </a:lnTo>
                <a:lnTo>
                  <a:pt x="0" y="0"/>
                </a:lnTo>
                <a:close/>
              </a:path>
            </a:pathLst>
          </a:custGeom>
          <a:blipFill>
            <a:blip r:embed="rId4"/>
            <a:stretch>
              <a:fillRect l="0" t="0" r="0" b="0"/>
            </a:stretch>
          </a:blipFill>
        </p:spPr>
      </p:sp>
      <p:sp>
        <p:nvSpPr>
          <p:cNvPr name="TextBox 5" id="5"/>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4BA657"/>
                </a:solidFill>
                <a:latin typeface="Poppins Bold"/>
                <a:ea typeface="Poppins Bold"/>
                <a:cs typeface="Poppins Bold"/>
                <a:sym typeface="Poppins Bold"/>
              </a:rPr>
              <a:t>LDE Thesis Lab - Groene Zorg</a:t>
            </a:r>
          </a:p>
        </p:txBody>
      </p:sp>
      <p:sp>
        <p:nvSpPr>
          <p:cNvPr name="TextBox 6" id="6"/>
          <p:cNvSpPr txBox="true"/>
          <p:nvPr/>
        </p:nvSpPr>
        <p:spPr>
          <a:xfrm rot="0">
            <a:off x="589795" y="1645323"/>
            <a:ext cx="11659167" cy="853909"/>
          </a:xfrm>
          <a:prstGeom prst="rect">
            <a:avLst/>
          </a:prstGeom>
        </p:spPr>
        <p:txBody>
          <a:bodyPr anchor="t" rtlCol="false" tIns="0" lIns="0" bIns="0" rIns="0">
            <a:spAutoFit/>
          </a:bodyPr>
          <a:lstStyle/>
          <a:p>
            <a:pPr algn="l">
              <a:lnSpc>
                <a:spcPts val="5546"/>
              </a:lnSpc>
            </a:pPr>
            <a:r>
              <a:rPr lang="en-US" b="true" sz="6933" spc="-721">
                <a:solidFill>
                  <a:srgbClr val="4BA657"/>
                </a:solidFill>
                <a:latin typeface="Poppins Bold"/>
                <a:ea typeface="Poppins Bold"/>
                <a:cs typeface="Poppins Bold"/>
                <a:sym typeface="Poppins Bold"/>
              </a:rPr>
              <a:t>METHODE  EN  INTERVENTIES </a:t>
            </a:r>
          </a:p>
        </p:txBody>
      </p:sp>
      <p:sp>
        <p:nvSpPr>
          <p:cNvPr name="TextBox 7" id="7"/>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FFFFFF"/>
                </a:solidFill>
                <a:latin typeface="Poppins"/>
                <a:ea typeface="Poppins"/>
                <a:cs typeface="Poppins"/>
                <a:sym typeface="Poppins"/>
              </a:rPr>
              <a:t>09 May, 2026</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BA657"/>
        </a:solidFill>
      </p:bgPr>
    </p:bg>
    <p:spTree>
      <p:nvGrpSpPr>
        <p:cNvPr id="1" name=""/>
        <p:cNvGrpSpPr/>
        <p:nvPr/>
      </p:nvGrpSpPr>
      <p:grpSpPr>
        <a:xfrm>
          <a:off x="0" y="0"/>
          <a:ext cx="0" cy="0"/>
          <a:chOff x="0" y="0"/>
          <a:chExt cx="0" cy="0"/>
        </a:xfrm>
      </p:grpSpPr>
      <p:sp>
        <p:nvSpPr>
          <p:cNvPr name="TextBox 2" id="2"/>
          <p:cNvSpPr txBox="true"/>
          <p:nvPr/>
        </p:nvSpPr>
        <p:spPr>
          <a:xfrm rot="0">
            <a:off x="895350" y="1938738"/>
            <a:ext cx="9720774" cy="2648613"/>
          </a:xfrm>
          <a:prstGeom prst="rect">
            <a:avLst/>
          </a:prstGeom>
        </p:spPr>
        <p:txBody>
          <a:bodyPr anchor="t" rtlCol="false" tIns="0" lIns="0" bIns="0" rIns="0">
            <a:spAutoFit/>
          </a:bodyPr>
          <a:lstStyle/>
          <a:p>
            <a:pPr algn="l">
              <a:lnSpc>
                <a:spcPts val="4960"/>
              </a:lnSpc>
            </a:pPr>
            <a:r>
              <a:rPr lang="en-US" b="true" sz="6200" spc="-291">
                <a:solidFill>
                  <a:srgbClr val="FFFFFF"/>
                </a:solidFill>
                <a:latin typeface="Poppins Ultra-Bold"/>
                <a:ea typeface="Poppins Ultra-Bold"/>
                <a:cs typeface="Poppins Ultra-Bold"/>
                <a:sym typeface="Poppins Ultra-Bold"/>
              </a:rPr>
              <a:t>CIRCULAIRE BUSINESSMODELLEN VOOR KRITISCHE MEDISCHE HULPMIDDELEN</a:t>
            </a:r>
          </a:p>
        </p:txBody>
      </p:sp>
      <p:sp>
        <p:nvSpPr>
          <p:cNvPr name="Freeform 3" id="3"/>
          <p:cNvSpPr/>
          <p:nvPr/>
        </p:nvSpPr>
        <p:spPr>
          <a:xfrm flipH="false" flipV="false" rot="0">
            <a:off x="733255" y="4663551"/>
            <a:ext cx="3433709" cy="978607"/>
          </a:xfrm>
          <a:custGeom>
            <a:avLst/>
            <a:gdLst/>
            <a:ahLst/>
            <a:cxnLst/>
            <a:rect r="r" b="b" t="t" l="l"/>
            <a:pathLst>
              <a:path h="978607" w="3433709">
                <a:moveTo>
                  <a:pt x="0" y="0"/>
                </a:moveTo>
                <a:lnTo>
                  <a:pt x="3433708" y="0"/>
                </a:lnTo>
                <a:lnTo>
                  <a:pt x="3433708" y="978607"/>
                </a:lnTo>
                <a:lnTo>
                  <a:pt x="0" y="978607"/>
                </a:lnTo>
                <a:lnTo>
                  <a:pt x="0" y="0"/>
                </a:lnTo>
                <a:close/>
              </a:path>
            </a:pathLst>
          </a:custGeom>
          <a:blipFill>
            <a:blip r:embed="rId2"/>
            <a:stretch>
              <a:fillRect l="0" t="0" r="0" b="0"/>
            </a:stretch>
          </a:blipFill>
        </p:spPr>
      </p:sp>
      <p:sp>
        <p:nvSpPr>
          <p:cNvPr name="Freeform 4" id="4"/>
          <p:cNvSpPr/>
          <p:nvPr/>
        </p:nvSpPr>
        <p:spPr>
          <a:xfrm flipH="false" flipV="false" rot="0">
            <a:off x="10616124" y="325373"/>
            <a:ext cx="7471220" cy="9961627"/>
          </a:xfrm>
          <a:custGeom>
            <a:avLst/>
            <a:gdLst/>
            <a:ahLst/>
            <a:cxnLst/>
            <a:rect r="r" b="b" t="t" l="l"/>
            <a:pathLst>
              <a:path h="9961627" w="7471220">
                <a:moveTo>
                  <a:pt x="0" y="0"/>
                </a:moveTo>
                <a:lnTo>
                  <a:pt x="7471220" y="0"/>
                </a:lnTo>
                <a:lnTo>
                  <a:pt x="7471220" y="9961627"/>
                </a:lnTo>
                <a:lnTo>
                  <a:pt x="0" y="9961627"/>
                </a:lnTo>
                <a:lnTo>
                  <a:pt x="0" y="0"/>
                </a:lnTo>
                <a:close/>
              </a:path>
            </a:pathLst>
          </a:custGeom>
          <a:blipFill>
            <a:blip r:embed="rId3"/>
            <a:stretch>
              <a:fillRect l="0" t="0" r="0" b="0"/>
            </a:stretch>
          </a:blipFill>
        </p:spPr>
      </p:sp>
      <p:sp>
        <p:nvSpPr>
          <p:cNvPr name="TextBox 5" id="5"/>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FFFFFF"/>
                </a:solidFill>
                <a:latin typeface="Poppins Bold"/>
                <a:ea typeface="Poppins Bold"/>
                <a:cs typeface="Poppins Bold"/>
                <a:sym typeface="Poppins Bold"/>
              </a:rPr>
              <a:t>LDE Thesis Lab - Groene Zorg</a:t>
            </a:r>
          </a:p>
        </p:txBody>
      </p:sp>
      <p:sp>
        <p:nvSpPr>
          <p:cNvPr name="TextBox 6" id="6"/>
          <p:cNvSpPr txBox="true"/>
          <p:nvPr/>
        </p:nvSpPr>
        <p:spPr>
          <a:xfrm rot="0">
            <a:off x="933450" y="6316641"/>
            <a:ext cx="8115300" cy="1011555"/>
          </a:xfrm>
          <a:prstGeom prst="rect">
            <a:avLst/>
          </a:prstGeom>
        </p:spPr>
        <p:txBody>
          <a:bodyPr anchor="t" rtlCol="false" tIns="0" lIns="0" bIns="0" rIns="0">
            <a:spAutoFit/>
          </a:bodyPr>
          <a:lstStyle/>
          <a:p>
            <a:pPr algn="just">
              <a:lnSpc>
                <a:spcPts val="1899"/>
              </a:lnSpc>
            </a:pPr>
            <a:r>
              <a:rPr lang="en-US" b="true" sz="1899" spc="-37">
                <a:solidFill>
                  <a:srgbClr val="FFFFFF"/>
                </a:solidFill>
                <a:latin typeface="Poppins Bold"/>
                <a:ea typeface="Poppins Bold"/>
                <a:cs typeface="Poppins Bold"/>
                <a:sym typeface="Poppins Bold"/>
              </a:rPr>
              <a:t>Wat heb ik onderzocht: </a:t>
            </a:r>
          </a:p>
          <a:p>
            <a:pPr algn="just">
              <a:lnSpc>
                <a:spcPts val="1999"/>
              </a:lnSpc>
            </a:pPr>
            <a:r>
              <a:rPr lang="en-US" sz="1999">
                <a:solidFill>
                  <a:srgbClr val="FFFFFF"/>
                </a:solidFill>
                <a:latin typeface="Poppins"/>
                <a:ea typeface="Poppins"/>
                <a:cs typeface="Poppins"/>
                <a:sym typeface="Poppins"/>
              </a:rPr>
              <a:t>Hoe circulaire businessmodellen kunnen worden ontwikkeld voor kritische medische hulpmiddelen in Nederland, met cardiale ablatiekatheters als casestudy.</a:t>
            </a:r>
          </a:p>
        </p:txBody>
      </p:sp>
      <p:sp>
        <p:nvSpPr>
          <p:cNvPr name="TextBox 7" id="7"/>
          <p:cNvSpPr txBox="true"/>
          <p:nvPr/>
        </p:nvSpPr>
        <p:spPr>
          <a:xfrm rot="0">
            <a:off x="933450" y="5680258"/>
            <a:ext cx="8115300" cy="221615"/>
          </a:xfrm>
          <a:prstGeom prst="rect">
            <a:avLst/>
          </a:prstGeom>
        </p:spPr>
        <p:txBody>
          <a:bodyPr anchor="t" rtlCol="false" tIns="0" lIns="0" bIns="0" rIns="0">
            <a:spAutoFit/>
          </a:bodyPr>
          <a:lstStyle/>
          <a:p>
            <a:pPr algn="just">
              <a:lnSpc>
                <a:spcPts val="1599"/>
              </a:lnSpc>
            </a:pPr>
            <a:r>
              <a:rPr lang="en-US" b="true" sz="1599" spc="-31">
                <a:solidFill>
                  <a:srgbClr val="FFFFFF"/>
                </a:solidFill>
                <a:latin typeface="Poppins Bold"/>
                <a:ea typeface="Poppins Bold"/>
                <a:cs typeface="Poppins Bold"/>
                <a:sym typeface="Poppins Bold"/>
              </a:rPr>
              <a:t>Anne S. Nijdam </a:t>
            </a:r>
          </a:p>
        </p:txBody>
      </p:sp>
      <p:sp>
        <p:nvSpPr>
          <p:cNvPr name="TextBox 8" id="8"/>
          <p:cNvSpPr txBox="true"/>
          <p:nvPr/>
        </p:nvSpPr>
        <p:spPr>
          <a:xfrm rot="0">
            <a:off x="11921758" y="9663456"/>
            <a:ext cx="6034304" cy="245745"/>
          </a:xfrm>
          <a:prstGeom prst="rect">
            <a:avLst/>
          </a:prstGeom>
        </p:spPr>
        <p:txBody>
          <a:bodyPr anchor="t" rtlCol="false" tIns="0" lIns="0" bIns="0" rIns="0">
            <a:spAutoFit/>
          </a:bodyPr>
          <a:lstStyle/>
          <a:p>
            <a:pPr algn="ctr">
              <a:lnSpc>
                <a:spcPts val="1799"/>
              </a:lnSpc>
              <a:spcBef>
                <a:spcPct val="0"/>
              </a:spcBef>
            </a:pPr>
            <a:r>
              <a:rPr lang="en-US" b="true" sz="1799" spc="-35">
                <a:solidFill>
                  <a:srgbClr val="FFFFFF"/>
                </a:solidFill>
                <a:latin typeface="Poppins Bold"/>
                <a:ea typeface="Poppins Bold"/>
                <a:cs typeface="Poppins Bold"/>
                <a:sym typeface="Poppins Bold"/>
              </a:rPr>
              <a:t>Image Credits: Johnson &amp; Johnson Medtech B.V, 2026</a:t>
            </a:r>
          </a:p>
        </p:txBody>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780522" y="3642242"/>
            <a:ext cx="15104704" cy="6221250"/>
          </a:xfrm>
          <a:custGeom>
            <a:avLst/>
            <a:gdLst/>
            <a:ahLst/>
            <a:cxnLst/>
            <a:rect r="r" b="b" t="t" l="l"/>
            <a:pathLst>
              <a:path h="6221250" w="15104704">
                <a:moveTo>
                  <a:pt x="0" y="0"/>
                </a:moveTo>
                <a:lnTo>
                  <a:pt x="15104703" y="0"/>
                </a:lnTo>
                <a:lnTo>
                  <a:pt x="15104703" y="6221250"/>
                </a:lnTo>
                <a:lnTo>
                  <a:pt x="0" y="6221250"/>
                </a:lnTo>
                <a:lnTo>
                  <a:pt x="0" y="0"/>
                </a:lnTo>
                <a:close/>
              </a:path>
            </a:pathLst>
          </a:custGeom>
          <a:blipFill>
            <a:blip r:embed="rId2"/>
            <a:stretch>
              <a:fillRect l="0" t="0" r="0" b="0"/>
            </a:stretch>
          </a:blipFill>
        </p:spPr>
      </p:sp>
      <p:sp>
        <p:nvSpPr>
          <p:cNvPr name="TextBox 3" id="3"/>
          <p:cNvSpPr txBox="true"/>
          <p:nvPr/>
        </p:nvSpPr>
        <p:spPr>
          <a:xfrm rot="0">
            <a:off x="739051" y="2002037"/>
            <a:ext cx="8966523" cy="1183005"/>
          </a:xfrm>
          <a:prstGeom prst="rect">
            <a:avLst/>
          </a:prstGeom>
        </p:spPr>
        <p:txBody>
          <a:bodyPr anchor="t" rtlCol="false" tIns="0" lIns="0" bIns="0" rIns="0">
            <a:spAutoFit/>
          </a:bodyPr>
          <a:lstStyle/>
          <a:p>
            <a:pPr algn="l">
              <a:lnSpc>
                <a:spcPts val="7680"/>
              </a:lnSpc>
            </a:pPr>
            <a:r>
              <a:rPr lang="en-US" b="true" sz="9600" spc="-998">
                <a:solidFill>
                  <a:srgbClr val="4BA657"/>
                </a:solidFill>
                <a:latin typeface="Poppins Ultra-Bold"/>
                <a:ea typeface="Poppins Ultra-Bold"/>
                <a:cs typeface="Poppins Ultra-Bold"/>
                <a:sym typeface="Poppins Ultra-Bold"/>
              </a:rPr>
              <a:t>RESULTATEN</a:t>
            </a:r>
          </a:p>
        </p:txBody>
      </p:sp>
      <p:sp>
        <p:nvSpPr>
          <p:cNvPr name="TextBox 4" id="4"/>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4BA657"/>
                </a:solidFill>
                <a:latin typeface="Poppins Bold"/>
                <a:ea typeface="Poppins Bold"/>
                <a:cs typeface="Poppins Bold"/>
                <a:sym typeface="Poppins Bold"/>
              </a:rPr>
              <a:t>LDE Thesis Lab - Groene Zorg</a:t>
            </a:r>
          </a:p>
        </p:txBody>
      </p:sp>
      <p:sp>
        <p:nvSpPr>
          <p:cNvPr name="TextBox 5" id="5"/>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FFFFFF"/>
                </a:solidFill>
                <a:latin typeface="Poppins"/>
                <a:ea typeface="Poppins"/>
                <a:cs typeface="Poppins"/>
                <a:sym typeface="Poppins"/>
              </a:rPr>
              <a:t>09 May, 2026</a:t>
            </a:r>
          </a:p>
        </p:txBody>
      </p:sp>
      <p:sp>
        <p:nvSpPr>
          <p:cNvPr name="TextBox 6" id="6"/>
          <p:cNvSpPr txBox="true"/>
          <p:nvPr/>
        </p:nvSpPr>
        <p:spPr>
          <a:xfrm rot="0">
            <a:off x="4674603" y="3905003"/>
            <a:ext cx="7278737" cy="245745"/>
          </a:xfrm>
          <a:prstGeom prst="rect">
            <a:avLst/>
          </a:prstGeom>
        </p:spPr>
        <p:txBody>
          <a:bodyPr anchor="t" rtlCol="false" tIns="0" lIns="0" bIns="0" rIns="0">
            <a:spAutoFit/>
          </a:bodyPr>
          <a:lstStyle/>
          <a:p>
            <a:pPr algn="ctr">
              <a:lnSpc>
                <a:spcPts val="1799"/>
              </a:lnSpc>
              <a:spcBef>
                <a:spcPct val="0"/>
              </a:spcBef>
            </a:pPr>
            <a:r>
              <a:rPr lang="en-US" b="true" sz="1799" spc="-35">
                <a:solidFill>
                  <a:srgbClr val="000000"/>
                </a:solidFill>
                <a:latin typeface="Poppins Bold"/>
                <a:ea typeface="Poppins Bold"/>
                <a:cs typeface="Poppins Bold"/>
                <a:sym typeface="Poppins Bold"/>
              </a:rPr>
              <a:t>Het verbruik vergeleken tussen april-mei 2025 en april-mei 2026</a:t>
            </a:r>
          </a:p>
        </p:txBody>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74154" y="3642242"/>
            <a:ext cx="15885146" cy="4864826"/>
          </a:xfrm>
          <a:custGeom>
            <a:avLst/>
            <a:gdLst/>
            <a:ahLst/>
            <a:cxnLst/>
            <a:rect r="r" b="b" t="t" l="l"/>
            <a:pathLst>
              <a:path h="4864826" w="15885146">
                <a:moveTo>
                  <a:pt x="0" y="0"/>
                </a:moveTo>
                <a:lnTo>
                  <a:pt x="15885146" y="0"/>
                </a:lnTo>
                <a:lnTo>
                  <a:pt x="15885146" y="4864826"/>
                </a:lnTo>
                <a:lnTo>
                  <a:pt x="0" y="4864826"/>
                </a:lnTo>
                <a:lnTo>
                  <a:pt x="0" y="0"/>
                </a:lnTo>
                <a:close/>
              </a:path>
            </a:pathLst>
          </a:custGeom>
          <a:blipFill>
            <a:blip r:embed="rId2"/>
            <a:stretch>
              <a:fillRect l="0" t="0" r="0" b="0"/>
            </a:stretch>
          </a:blipFill>
        </p:spPr>
      </p:sp>
      <p:sp>
        <p:nvSpPr>
          <p:cNvPr name="TextBox 3" id="3"/>
          <p:cNvSpPr txBox="true"/>
          <p:nvPr/>
        </p:nvSpPr>
        <p:spPr>
          <a:xfrm rot="0">
            <a:off x="739051" y="2002037"/>
            <a:ext cx="8966523" cy="1183005"/>
          </a:xfrm>
          <a:prstGeom prst="rect">
            <a:avLst/>
          </a:prstGeom>
        </p:spPr>
        <p:txBody>
          <a:bodyPr anchor="t" rtlCol="false" tIns="0" lIns="0" bIns="0" rIns="0">
            <a:spAutoFit/>
          </a:bodyPr>
          <a:lstStyle/>
          <a:p>
            <a:pPr algn="l">
              <a:lnSpc>
                <a:spcPts val="7680"/>
              </a:lnSpc>
            </a:pPr>
            <a:r>
              <a:rPr lang="en-US" b="true" sz="9600" spc="-998">
                <a:solidFill>
                  <a:srgbClr val="4BA657"/>
                </a:solidFill>
                <a:latin typeface="Poppins Ultra-Bold"/>
                <a:ea typeface="Poppins Ultra-Bold"/>
                <a:cs typeface="Poppins Ultra-Bold"/>
                <a:sym typeface="Poppins Ultra-Bold"/>
              </a:rPr>
              <a:t>AANBEVELINGEN</a:t>
            </a:r>
          </a:p>
        </p:txBody>
      </p:sp>
      <p:sp>
        <p:nvSpPr>
          <p:cNvPr name="TextBox 4" id="4"/>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4BA657"/>
                </a:solidFill>
                <a:latin typeface="Poppins Bold"/>
                <a:ea typeface="Poppins Bold"/>
                <a:cs typeface="Poppins Bold"/>
                <a:sym typeface="Poppins Bold"/>
              </a:rPr>
              <a:t>LDE Thesis Lab - Groene Zorg</a:t>
            </a:r>
          </a:p>
        </p:txBody>
      </p:sp>
      <p:sp>
        <p:nvSpPr>
          <p:cNvPr name="TextBox 5" id="5"/>
          <p:cNvSpPr txBox="true"/>
          <p:nvPr/>
        </p:nvSpPr>
        <p:spPr>
          <a:xfrm rot="0">
            <a:off x="12949775" y="1047750"/>
            <a:ext cx="4309525" cy="221615"/>
          </a:xfrm>
          <a:prstGeom prst="rect">
            <a:avLst/>
          </a:prstGeom>
        </p:spPr>
        <p:txBody>
          <a:bodyPr anchor="t" rtlCol="false" tIns="0" lIns="0" bIns="0" rIns="0">
            <a:spAutoFit/>
          </a:bodyPr>
          <a:lstStyle/>
          <a:p>
            <a:pPr algn="r">
              <a:lnSpc>
                <a:spcPts val="1599"/>
              </a:lnSpc>
            </a:pPr>
            <a:r>
              <a:rPr lang="en-US" sz="1599" spc="-31">
                <a:solidFill>
                  <a:srgbClr val="FFFFFF"/>
                </a:solidFill>
                <a:latin typeface="Poppins"/>
                <a:ea typeface="Poppins"/>
                <a:cs typeface="Poppins"/>
                <a:sym typeface="Poppins"/>
              </a:rPr>
              <a:t>09 May, 2026</a:t>
            </a:r>
          </a:p>
        </p:txBody>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292574" y="1761887"/>
            <a:ext cx="5604775" cy="7473033"/>
          </a:xfrm>
          <a:custGeom>
            <a:avLst/>
            <a:gdLst/>
            <a:ahLst/>
            <a:cxnLst/>
            <a:rect r="r" b="b" t="t" l="l"/>
            <a:pathLst>
              <a:path h="7473033" w="5604775">
                <a:moveTo>
                  <a:pt x="0" y="0"/>
                </a:moveTo>
                <a:lnTo>
                  <a:pt x="5604775" y="0"/>
                </a:lnTo>
                <a:lnTo>
                  <a:pt x="5604775" y="7473033"/>
                </a:lnTo>
                <a:lnTo>
                  <a:pt x="0" y="7473033"/>
                </a:lnTo>
                <a:lnTo>
                  <a:pt x="0" y="0"/>
                </a:lnTo>
                <a:close/>
              </a:path>
            </a:pathLst>
          </a:custGeom>
          <a:blipFill>
            <a:blip r:embed="rId2"/>
            <a:stretch>
              <a:fillRect l="0" t="0" r="0" b="0"/>
            </a:stretch>
          </a:blipFill>
        </p:spPr>
      </p:sp>
      <p:sp>
        <p:nvSpPr>
          <p:cNvPr name="Freeform 3" id="3"/>
          <p:cNvSpPr/>
          <p:nvPr/>
        </p:nvSpPr>
        <p:spPr>
          <a:xfrm flipH="false" flipV="false" rot="0">
            <a:off x="9423424" y="1761887"/>
            <a:ext cx="5604775" cy="7473033"/>
          </a:xfrm>
          <a:custGeom>
            <a:avLst/>
            <a:gdLst/>
            <a:ahLst/>
            <a:cxnLst/>
            <a:rect r="r" b="b" t="t" l="l"/>
            <a:pathLst>
              <a:path h="7473033" w="5604775">
                <a:moveTo>
                  <a:pt x="0" y="0"/>
                </a:moveTo>
                <a:lnTo>
                  <a:pt x="5604775" y="0"/>
                </a:lnTo>
                <a:lnTo>
                  <a:pt x="5604775" y="7473033"/>
                </a:lnTo>
                <a:lnTo>
                  <a:pt x="0" y="7473033"/>
                </a:lnTo>
                <a:lnTo>
                  <a:pt x="0" y="0"/>
                </a:lnTo>
                <a:close/>
              </a:path>
            </a:pathLst>
          </a:custGeom>
          <a:blipFill>
            <a:blip r:embed="rId3"/>
            <a:stretch>
              <a:fillRect l="0" t="0" r="0" b="0"/>
            </a:stretch>
          </a:blipFill>
        </p:spPr>
      </p:sp>
      <p:sp>
        <p:nvSpPr>
          <p:cNvPr name="TextBox 4" id="4"/>
          <p:cNvSpPr txBox="true"/>
          <p:nvPr/>
        </p:nvSpPr>
        <p:spPr>
          <a:xfrm rot="0">
            <a:off x="3586503" y="924827"/>
            <a:ext cx="9244608" cy="486410"/>
          </a:xfrm>
          <a:prstGeom prst="rect">
            <a:avLst/>
          </a:prstGeom>
        </p:spPr>
        <p:txBody>
          <a:bodyPr anchor="t" rtlCol="false" tIns="0" lIns="0" bIns="0" rIns="0">
            <a:spAutoFit/>
          </a:bodyPr>
          <a:lstStyle/>
          <a:p>
            <a:pPr algn="ctr">
              <a:lnSpc>
                <a:spcPts val="3399"/>
              </a:lnSpc>
              <a:spcBef>
                <a:spcPct val="0"/>
              </a:spcBef>
            </a:pPr>
            <a:r>
              <a:rPr lang="en-US" b="true" sz="3399" spc="-67">
                <a:solidFill>
                  <a:srgbClr val="4BA657"/>
                </a:solidFill>
                <a:latin typeface="Poppins Bold"/>
                <a:ea typeface="Poppins Bold"/>
                <a:cs typeface="Poppins Bold"/>
                <a:sym typeface="Poppins Bold"/>
              </a:rPr>
              <a:t>Een kijkje achter de schermen bij Greencycl</a:t>
            </a:r>
          </a:p>
        </p:txBody>
      </p:sp>
    </p:spTree>
  </p:cSld>
  <p:clrMapOvr>
    <a:masterClrMapping/>
  </p:clrMapOvr>
</p:sld>
</file>

<file path=ppt/slides/slide43.xml><?xml version="1.0" encoding="utf-8"?>
<p:sld xmlns:p="http://schemas.openxmlformats.org/presentationml/2006/main" xmlns:a="http://schemas.openxmlformats.org/drawingml/2006/main">
  <p:cSld>
    <p:bg>
      <p:bgPr>
        <a:solidFill>
          <a:srgbClr val="4BA657"/>
        </a:solidFill>
      </p:bgPr>
    </p:bg>
    <p:spTree>
      <p:nvGrpSpPr>
        <p:cNvPr id="1" name=""/>
        <p:cNvGrpSpPr/>
        <p:nvPr/>
      </p:nvGrpSpPr>
      <p:grpSpPr>
        <a:xfrm>
          <a:off x="0" y="0"/>
          <a:ext cx="0" cy="0"/>
          <a:chOff x="0" y="0"/>
          <a:chExt cx="0" cy="0"/>
        </a:xfrm>
      </p:grpSpPr>
      <p:sp>
        <p:nvSpPr>
          <p:cNvPr name="TextBox 2" id="2"/>
          <p:cNvSpPr txBox="true"/>
          <p:nvPr/>
        </p:nvSpPr>
        <p:spPr>
          <a:xfrm rot="0">
            <a:off x="1028700" y="2853800"/>
            <a:ext cx="15452497" cy="6588167"/>
          </a:xfrm>
          <a:prstGeom prst="rect">
            <a:avLst/>
          </a:prstGeom>
        </p:spPr>
        <p:txBody>
          <a:bodyPr anchor="t" rtlCol="false" tIns="0" lIns="0" bIns="0" rIns="0">
            <a:spAutoFit/>
          </a:bodyPr>
          <a:lstStyle/>
          <a:p>
            <a:pPr algn="l" marL="1160640" indent="-580320" lvl="1">
              <a:lnSpc>
                <a:spcPts val="4300"/>
              </a:lnSpc>
              <a:buFont typeface="Arial"/>
              <a:buChar char="•"/>
            </a:pPr>
            <a:r>
              <a:rPr lang="en-US" b="true" sz="5375">
                <a:solidFill>
                  <a:srgbClr val="FFFFFF"/>
                </a:solidFill>
                <a:latin typeface="Open Sauce Bold"/>
                <a:ea typeface="Open Sauce Bold"/>
                <a:cs typeface="Open Sauce Bold"/>
                <a:sym typeface="Open Sauce Bold"/>
              </a:rPr>
              <a:t>INVESTERINGSBELEID</a:t>
            </a:r>
          </a:p>
          <a:p>
            <a:pPr algn="l">
              <a:lnSpc>
                <a:spcPts val="4300"/>
              </a:lnSpc>
            </a:pPr>
          </a:p>
          <a:p>
            <a:pPr algn="l" marL="1160640" indent="-580320" lvl="1">
              <a:lnSpc>
                <a:spcPts val="4300"/>
              </a:lnSpc>
              <a:buFont typeface="Arial"/>
              <a:buChar char="•"/>
            </a:pPr>
            <a:r>
              <a:rPr lang="en-US" b="true" sz="5375">
                <a:solidFill>
                  <a:srgbClr val="FFFFFF"/>
                </a:solidFill>
                <a:latin typeface="Open Sauce Bold"/>
                <a:ea typeface="Open Sauce Bold"/>
                <a:cs typeface="Open Sauce Bold"/>
                <a:sym typeface="Open Sauce Bold"/>
              </a:rPr>
              <a:t>STANDARDISATIE VAN DUURZAME OVERWEGINGEN</a:t>
            </a:r>
          </a:p>
          <a:p>
            <a:pPr algn="l">
              <a:lnSpc>
                <a:spcPts val="4300"/>
              </a:lnSpc>
            </a:pPr>
          </a:p>
          <a:p>
            <a:pPr algn="l" marL="1160640" indent="-580320" lvl="1">
              <a:lnSpc>
                <a:spcPts val="4300"/>
              </a:lnSpc>
              <a:buFont typeface="Arial"/>
              <a:buChar char="•"/>
            </a:pPr>
            <a:r>
              <a:rPr lang="en-US" b="true" sz="5375">
                <a:solidFill>
                  <a:srgbClr val="FFFFFF"/>
                </a:solidFill>
                <a:latin typeface="Open Sauce Bold"/>
                <a:ea typeface="Open Sauce Bold"/>
                <a:cs typeface="Open Sauce Bold"/>
                <a:sym typeface="Open Sauce Bold"/>
              </a:rPr>
              <a:t>COMMUNICATIE AANMOEDIGEN</a:t>
            </a:r>
          </a:p>
          <a:p>
            <a:pPr algn="l">
              <a:lnSpc>
                <a:spcPts val="4300"/>
              </a:lnSpc>
            </a:pPr>
          </a:p>
          <a:p>
            <a:pPr algn="l" marL="1160640" indent="-580320" lvl="1">
              <a:lnSpc>
                <a:spcPts val="4300"/>
              </a:lnSpc>
              <a:buFont typeface="Arial"/>
              <a:buChar char="•"/>
            </a:pPr>
            <a:r>
              <a:rPr lang="en-US" b="true" sz="5375">
                <a:solidFill>
                  <a:srgbClr val="FFFFFF"/>
                </a:solidFill>
                <a:latin typeface="Open Sauce Bold"/>
                <a:ea typeface="Open Sauce Bold"/>
                <a:cs typeface="Open Sauce Bold"/>
                <a:sym typeface="Open Sauce Bold"/>
              </a:rPr>
              <a:t>JEZELF IN DE MIX GOOIEN EN KENBAAR MAKEN OM BEWEGING TE FACILITEREN</a:t>
            </a:r>
          </a:p>
          <a:p>
            <a:pPr algn="l">
              <a:lnSpc>
                <a:spcPts val="4300"/>
              </a:lnSpc>
            </a:pPr>
          </a:p>
          <a:p>
            <a:pPr algn="l" marL="1160640" indent="-580320" lvl="1">
              <a:lnSpc>
                <a:spcPts val="4300"/>
              </a:lnSpc>
              <a:buFont typeface="Arial"/>
              <a:buChar char="•"/>
            </a:pPr>
            <a:r>
              <a:rPr lang="en-US" b="true" sz="5375">
                <a:solidFill>
                  <a:srgbClr val="FFFFFF"/>
                </a:solidFill>
                <a:latin typeface="Open Sauce Bold"/>
                <a:ea typeface="Open Sauce Bold"/>
                <a:cs typeface="Open Sauce Bold"/>
                <a:sym typeface="Open Sauce Bold"/>
              </a:rPr>
              <a:t>POSITIEF OVERBRENGEN, STRESS OP PERSONEEL MINIMALISEREN</a:t>
            </a:r>
          </a:p>
        </p:txBody>
      </p:sp>
      <p:sp>
        <p:nvSpPr>
          <p:cNvPr name="TextBox 3" id="3"/>
          <p:cNvSpPr txBox="true"/>
          <p:nvPr/>
        </p:nvSpPr>
        <p:spPr>
          <a:xfrm rot="0">
            <a:off x="1028700" y="1069666"/>
            <a:ext cx="15452497" cy="615992"/>
          </a:xfrm>
          <a:prstGeom prst="rect">
            <a:avLst/>
          </a:prstGeom>
        </p:spPr>
        <p:txBody>
          <a:bodyPr anchor="t" rtlCol="false" tIns="0" lIns="0" bIns="0" rIns="0">
            <a:spAutoFit/>
          </a:bodyPr>
          <a:lstStyle/>
          <a:p>
            <a:pPr algn="l">
              <a:lnSpc>
                <a:spcPts val="4300"/>
              </a:lnSpc>
            </a:pPr>
            <a:r>
              <a:rPr lang="en-US" b="true" sz="5375" u="sng">
                <a:solidFill>
                  <a:srgbClr val="FFFFFF"/>
                </a:solidFill>
                <a:latin typeface="Open Sauce Bold"/>
                <a:ea typeface="Open Sauce Bold"/>
                <a:cs typeface="Open Sauce Bold"/>
                <a:sym typeface="Open Sauce Bold"/>
              </a:rPr>
              <a:t>OVERKOEPELENDE CONCLUSIE</a:t>
            </a:r>
          </a:p>
        </p:txBody>
      </p:sp>
    </p:spTree>
  </p:cSld>
  <p:clrMapOvr>
    <a:masterClrMapping/>
  </p:clrMapOvr>
</p:sld>
</file>

<file path=ppt/slides/slide44.xml><?xml version="1.0" encoding="utf-8"?>
<p:sld xmlns:p="http://schemas.openxmlformats.org/presentationml/2006/main" xmlns:a="http://schemas.openxmlformats.org/drawingml/2006/main">
  <p:cSld>
    <p:bg>
      <p:bgPr>
        <a:solidFill>
          <a:srgbClr val="4BA657"/>
        </a:solidFill>
      </p:bgPr>
    </p:bg>
    <p:spTree>
      <p:nvGrpSpPr>
        <p:cNvPr id="1" name=""/>
        <p:cNvGrpSpPr/>
        <p:nvPr/>
      </p:nvGrpSpPr>
      <p:grpSpPr>
        <a:xfrm>
          <a:off x="0" y="0"/>
          <a:ext cx="0" cy="0"/>
          <a:chOff x="0" y="0"/>
          <a:chExt cx="0" cy="0"/>
        </a:xfrm>
      </p:grpSpPr>
      <p:sp>
        <p:nvSpPr>
          <p:cNvPr name="TextBox 2" id="2"/>
          <p:cNvSpPr txBox="true"/>
          <p:nvPr/>
        </p:nvSpPr>
        <p:spPr>
          <a:xfrm rot="0">
            <a:off x="-292048" y="-137409"/>
            <a:ext cx="15313181" cy="8270278"/>
          </a:xfrm>
          <a:prstGeom prst="rect">
            <a:avLst/>
          </a:prstGeom>
        </p:spPr>
        <p:txBody>
          <a:bodyPr anchor="t" rtlCol="false" tIns="0" lIns="0" bIns="0" rIns="0">
            <a:spAutoFit/>
          </a:bodyPr>
          <a:lstStyle/>
          <a:p>
            <a:pPr algn="l">
              <a:lnSpc>
                <a:spcPts val="29414"/>
              </a:lnSpc>
            </a:pPr>
            <a:r>
              <a:rPr lang="en-US" b="true" sz="36768" spc="-3823">
                <a:solidFill>
                  <a:srgbClr val="FFFFFF"/>
                </a:solidFill>
                <a:latin typeface="Poppins Ultra-Bold"/>
                <a:ea typeface="Poppins Ultra-Bold"/>
                <a:cs typeface="Poppins Ultra-Bold"/>
                <a:sym typeface="Poppins Ultra-Bold"/>
              </a:rPr>
              <a:t>THANK</a:t>
            </a:r>
          </a:p>
          <a:p>
            <a:pPr algn="l">
              <a:lnSpc>
                <a:spcPts val="29414"/>
              </a:lnSpc>
            </a:pPr>
            <a:r>
              <a:rPr lang="en-US" b="true" sz="36768" spc="-3823">
                <a:solidFill>
                  <a:srgbClr val="FFFFFF"/>
                </a:solidFill>
                <a:latin typeface="Poppins Ultra-Bold"/>
                <a:ea typeface="Poppins Ultra-Bold"/>
                <a:cs typeface="Poppins Ultra-Bold"/>
                <a:sym typeface="Poppins Ultra-Bold"/>
              </a:rPr>
              <a:t>Y</a:t>
            </a:r>
            <a:r>
              <a:rPr lang="en-US" b="true" sz="36768" spc="-3823">
                <a:solidFill>
                  <a:srgbClr val="FFFFFF"/>
                </a:solidFill>
                <a:latin typeface="Poppins Ultra-Bold"/>
                <a:ea typeface="Poppins Ultra-Bold"/>
                <a:cs typeface="Poppins Ultra-Bold"/>
                <a:sym typeface="Poppins Ultra-Bold"/>
              </a:rPr>
              <a:t>OU.</a:t>
            </a:r>
          </a:p>
        </p:txBody>
      </p:sp>
      <p:sp>
        <p:nvSpPr>
          <p:cNvPr name="TextBox 3" id="3"/>
          <p:cNvSpPr txBox="true"/>
          <p:nvPr/>
        </p:nvSpPr>
        <p:spPr>
          <a:xfrm rot="0">
            <a:off x="14414173" y="1349339"/>
            <a:ext cx="3474033" cy="281940"/>
          </a:xfrm>
          <a:prstGeom prst="rect">
            <a:avLst/>
          </a:prstGeom>
        </p:spPr>
        <p:txBody>
          <a:bodyPr anchor="t" rtlCol="false" tIns="0" lIns="0" bIns="0" rIns="0">
            <a:spAutoFit/>
          </a:bodyPr>
          <a:lstStyle/>
          <a:p>
            <a:pPr algn="r">
              <a:lnSpc>
                <a:spcPts val="2099"/>
              </a:lnSpc>
            </a:pPr>
            <a:r>
              <a:rPr lang="en-US" b="true" sz="2099" spc="-125">
                <a:solidFill>
                  <a:srgbClr val="FFFFFF"/>
                </a:solidFill>
                <a:latin typeface="Poppins Bold"/>
                <a:ea typeface="Poppins Bold"/>
                <a:cs typeface="Poppins Bold"/>
                <a:sym typeface="Poppins Bold"/>
              </a:rPr>
              <a:t>LDE Thesis Lab-Groene Zorg</a:t>
            </a:r>
          </a:p>
        </p:txBody>
      </p:sp>
      <p:sp>
        <p:nvSpPr>
          <p:cNvPr name="TextBox 4" id="4"/>
          <p:cNvSpPr txBox="true"/>
          <p:nvPr/>
        </p:nvSpPr>
        <p:spPr>
          <a:xfrm rot="0">
            <a:off x="15021133" y="1051524"/>
            <a:ext cx="2845127" cy="221615"/>
          </a:xfrm>
          <a:prstGeom prst="rect">
            <a:avLst/>
          </a:prstGeom>
        </p:spPr>
        <p:txBody>
          <a:bodyPr anchor="t" rtlCol="false" tIns="0" lIns="0" bIns="0" rIns="0">
            <a:spAutoFit/>
          </a:bodyPr>
          <a:lstStyle/>
          <a:p>
            <a:pPr algn="r">
              <a:lnSpc>
                <a:spcPts val="1599"/>
              </a:lnSpc>
            </a:pPr>
            <a:r>
              <a:rPr lang="en-US" sz="1599" spc="-95">
                <a:solidFill>
                  <a:srgbClr val="FFFFFF"/>
                </a:solidFill>
                <a:latin typeface="Poppins"/>
                <a:ea typeface="Poppins"/>
                <a:cs typeface="Poppins"/>
                <a:sym typeface="Poppins"/>
              </a:rPr>
              <a:t>30 Juni</a:t>
            </a:r>
            <a:r>
              <a:rPr lang="en-US" sz="1599" spc="-95">
                <a:solidFill>
                  <a:srgbClr val="FFFFFF"/>
                </a:solidFill>
                <a:latin typeface="Poppins"/>
                <a:ea typeface="Poppins"/>
                <a:cs typeface="Poppins"/>
                <a:sym typeface="Poppins"/>
              </a:rPr>
              <a:t>, 2026</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5974200" y="1142047"/>
            <a:ext cx="12313800" cy="8434953"/>
          </a:xfrm>
          <a:custGeom>
            <a:avLst/>
            <a:gdLst/>
            <a:ahLst/>
            <a:cxnLst/>
            <a:rect r="r" b="b" t="t" l="l"/>
            <a:pathLst>
              <a:path h="8434953" w="12313800">
                <a:moveTo>
                  <a:pt x="0" y="0"/>
                </a:moveTo>
                <a:lnTo>
                  <a:pt x="12313800" y="0"/>
                </a:lnTo>
                <a:lnTo>
                  <a:pt x="12313800" y="8434954"/>
                </a:lnTo>
                <a:lnTo>
                  <a:pt x="0" y="8434954"/>
                </a:lnTo>
                <a:lnTo>
                  <a:pt x="0" y="0"/>
                </a:lnTo>
                <a:close/>
              </a:path>
            </a:pathLst>
          </a:custGeom>
          <a:blipFill>
            <a:blip r:embed="rId2"/>
            <a:stretch>
              <a:fillRect l="0" t="0" r="0" b="0"/>
            </a:stretch>
          </a:blipFill>
        </p:spPr>
      </p:sp>
      <p:sp>
        <p:nvSpPr>
          <p:cNvPr name="TextBox 3" id="3"/>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C7C6C6"/>
                </a:solidFill>
                <a:latin typeface="Poppins Bold"/>
                <a:ea typeface="Poppins Bold"/>
                <a:cs typeface="Poppins Bold"/>
                <a:sym typeface="Poppins Bold"/>
              </a:rPr>
              <a:t>LDE Thesis Lab - Groene Zorg</a:t>
            </a:r>
          </a:p>
        </p:txBody>
      </p:sp>
      <p:sp>
        <p:nvSpPr>
          <p:cNvPr name="TextBox 4" id="4"/>
          <p:cNvSpPr txBox="true"/>
          <p:nvPr/>
        </p:nvSpPr>
        <p:spPr>
          <a:xfrm rot="0">
            <a:off x="1028700" y="3544684"/>
            <a:ext cx="4463339" cy="3994150"/>
          </a:xfrm>
          <a:prstGeom prst="rect">
            <a:avLst/>
          </a:prstGeom>
        </p:spPr>
        <p:txBody>
          <a:bodyPr anchor="t" rtlCol="false" tIns="0" lIns="0" bIns="0" rIns="0">
            <a:spAutoFit/>
          </a:bodyPr>
          <a:lstStyle/>
          <a:p>
            <a:pPr algn="l">
              <a:lnSpc>
                <a:spcPts val="1999"/>
              </a:lnSpc>
            </a:pPr>
          </a:p>
          <a:p>
            <a:pPr algn="l">
              <a:lnSpc>
                <a:spcPts val="1999"/>
              </a:lnSpc>
            </a:pPr>
            <a:r>
              <a:rPr lang="en-US" sz="1999" spc="-39" b="true">
                <a:solidFill>
                  <a:srgbClr val="000000"/>
                </a:solidFill>
                <a:latin typeface="Poppins Bold"/>
                <a:ea typeface="Poppins Bold"/>
                <a:cs typeface="Poppins Bold"/>
                <a:sym typeface="Poppins Bold"/>
              </a:rPr>
              <a:t>Hoe heb ik dat onderzocht? </a:t>
            </a:r>
          </a:p>
          <a:p>
            <a:pPr algn="l">
              <a:lnSpc>
                <a:spcPts val="1999"/>
              </a:lnSpc>
            </a:pPr>
          </a:p>
          <a:p>
            <a:pPr algn="l" marL="431797" indent="-215899" lvl="1">
              <a:lnSpc>
                <a:spcPts val="1999"/>
              </a:lnSpc>
              <a:buFont typeface="Arial"/>
              <a:buChar char="•"/>
            </a:pPr>
            <a:r>
              <a:rPr lang="en-US" sz="1999" spc="-39">
                <a:solidFill>
                  <a:srgbClr val="000000"/>
                </a:solidFill>
                <a:latin typeface="Poppins"/>
                <a:ea typeface="Poppins"/>
                <a:cs typeface="Poppins"/>
                <a:sym typeface="Poppins"/>
              </a:rPr>
              <a:t>Design</a:t>
            </a:r>
            <a:r>
              <a:rPr lang="en-US" sz="1999" spc="-39">
                <a:solidFill>
                  <a:srgbClr val="000000"/>
                </a:solidFill>
                <a:latin typeface="Poppins"/>
                <a:ea typeface="Poppins"/>
                <a:cs typeface="Poppins"/>
                <a:sym typeface="Poppins"/>
              </a:rPr>
              <a:t> </a:t>
            </a:r>
            <a:r>
              <a:rPr lang="en-US" sz="1999" spc="-39">
                <a:solidFill>
                  <a:srgbClr val="000000"/>
                </a:solidFill>
                <a:latin typeface="Poppins"/>
                <a:ea typeface="Poppins"/>
                <a:cs typeface="Poppins"/>
                <a:sym typeface="Poppins"/>
              </a:rPr>
              <a:t>Sc</a:t>
            </a:r>
            <a:r>
              <a:rPr lang="en-US" sz="1999" spc="-39">
                <a:solidFill>
                  <a:srgbClr val="000000"/>
                </a:solidFill>
                <a:latin typeface="Poppins"/>
                <a:ea typeface="Poppins"/>
                <a:cs typeface="Poppins"/>
                <a:sym typeface="Poppins"/>
              </a:rPr>
              <a:t>i</a:t>
            </a:r>
            <a:r>
              <a:rPr lang="en-US" sz="1999" spc="-39">
                <a:solidFill>
                  <a:srgbClr val="000000"/>
                </a:solidFill>
                <a:latin typeface="Poppins"/>
                <a:ea typeface="Poppins"/>
                <a:cs typeface="Poppins"/>
                <a:sym typeface="Poppins"/>
              </a:rPr>
              <a:t>ence</a:t>
            </a:r>
            <a:r>
              <a:rPr lang="en-US" sz="1999" spc="-39">
                <a:solidFill>
                  <a:srgbClr val="000000"/>
                </a:solidFill>
                <a:latin typeface="Poppins"/>
                <a:ea typeface="Poppins"/>
                <a:cs typeface="Poppins"/>
                <a:sym typeface="Poppins"/>
              </a:rPr>
              <a:t> </a:t>
            </a:r>
            <a:r>
              <a:rPr lang="en-US" sz="1999" spc="-39">
                <a:solidFill>
                  <a:srgbClr val="000000"/>
                </a:solidFill>
                <a:latin typeface="Poppins"/>
                <a:ea typeface="Poppins"/>
                <a:cs typeface="Poppins"/>
                <a:sym typeface="Poppins"/>
              </a:rPr>
              <a:t>Research</a:t>
            </a:r>
            <a:r>
              <a:rPr lang="en-US" sz="1999" spc="-39">
                <a:solidFill>
                  <a:srgbClr val="000000"/>
                </a:solidFill>
                <a:latin typeface="Poppins"/>
                <a:ea typeface="Poppins"/>
                <a:cs typeface="Poppins"/>
                <a:sym typeface="Poppins"/>
              </a:rPr>
              <a:t> </a:t>
            </a:r>
            <a:r>
              <a:rPr lang="en-US" sz="1999" spc="-39">
                <a:solidFill>
                  <a:srgbClr val="000000"/>
                </a:solidFill>
                <a:latin typeface="Poppins"/>
                <a:ea typeface="Poppins"/>
                <a:cs typeface="Poppins"/>
                <a:sym typeface="Poppins"/>
              </a:rPr>
              <a:t>(DSR)</a:t>
            </a:r>
          </a:p>
          <a:p>
            <a:pPr algn="l" marL="431797" indent="-215899" lvl="1">
              <a:lnSpc>
                <a:spcPts val="1999"/>
              </a:lnSpc>
              <a:buFont typeface="Arial"/>
              <a:buChar char="•"/>
            </a:pPr>
            <a:r>
              <a:rPr lang="en-US" sz="1999" spc="-39">
                <a:solidFill>
                  <a:srgbClr val="000000"/>
                </a:solidFill>
                <a:latin typeface="Poppins"/>
                <a:ea typeface="Poppins"/>
                <a:cs typeface="Poppins"/>
                <a:sym typeface="Poppins"/>
              </a:rPr>
              <a:t>Aanpak</a:t>
            </a:r>
            <a:r>
              <a:rPr lang="en-US" sz="1999" spc="-39">
                <a:solidFill>
                  <a:srgbClr val="000000"/>
                </a:solidFill>
                <a:latin typeface="Poppins"/>
                <a:ea typeface="Poppins"/>
                <a:cs typeface="Poppins"/>
                <a:sym typeface="Poppins"/>
              </a:rPr>
              <a:t>: systeem</a:t>
            </a:r>
            <a:r>
              <a:rPr lang="en-US" sz="1999" spc="-39">
                <a:solidFill>
                  <a:srgbClr val="000000"/>
                </a:solidFill>
                <a:latin typeface="Poppins"/>
                <a:ea typeface="Poppins"/>
                <a:cs typeface="Poppins"/>
                <a:sym typeface="Poppins"/>
              </a:rPr>
              <a:t> analyseren → ideen bedenken →  testen →  verbeteren → opnieuw testen</a:t>
            </a:r>
          </a:p>
          <a:p>
            <a:pPr algn="l">
              <a:lnSpc>
                <a:spcPts val="1999"/>
              </a:lnSpc>
            </a:pPr>
          </a:p>
          <a:p>
            <a:pPr algn="l" marL="431797" indent="-215899" lvl="1">
              <a:lnSpc>
                <a:spcPts val="1999"/>
              </a:lnSpc>
              <a:buFont typeface="Arial"/>
              <a:buChar char="•"/>
            </a:pPr>
            <a:r>
              <a:rPr lang="en-US" sz="1999" spc="-39">
                <a:solidFill>
                  <a:srgbClr val="000000"/>
                </a:solidFill>
                <a:latin typeface="Poppins"/>
                <a:ea typeface="Poppins"/>
                <a:cs typeface="Poppins"/>
                <a:sym typeface="Poppins"/>
              </a:rPr>
              <a:t>4 fases, 2 iteraties: </a:t>
            </a:r>
          </a:p>
          <a:p>
            <a:pPr algn="l" marL="863595" indent="-287865" lvl="2">
              <a:lnSpc>
                <a:spcPts val="1999"/>
              </a:lnSpc>
              <a:buFont typeface="Arial"/>
              <a:buChar char="⚬"/>
            </a:pPr>
            <a:r>
              <a:rPr lang="en-US" sz="1999" spc="-39">
                <a:solidFill>
                  <a:srgbClr val="000000"/>
                </a:solidFill>
                <a:latin typeface="Poppins"/>
                <a:ea typeface="Poppins"/>
                <a:cs typeface="Poppins"/>
                <a:sym typeface="Poppins"/>
              </a:rPr>
              <a:t>Systeemanalyse (literatuur, actoranalyse, product journey mapping)</a:t>
            </a:r>
          </a:p>
          <a:p>
            <a:pPr algn="l" marL="863595" indent="-287865" lvl="2">
              <a:lnSpc>
                <a:spcPts val="1999"/>
              </a:lnSpc>
              <a:buFont typeface="Arial"/>
              <a:buChar char="⚬"/>
            </a:pPr>
            <a:r>
              <a:rPr lang="en-US" sz="1999" spc="-39">
                <a:solidFill>
                  <a:srgbClr val="000000"/>
                </a:solidFill>
                <a:latin typeface="Poppins"/>
                <a:ea typeface="Poppins"/>
                <a:cs typeface="Poppins"/>
                <a:sym typeface="Poppins"/>
              </a:rPr>
              <a:t>Brainstrom à 10 business modellen</a:t>
            </a:r>
          </a:p>
          <a:p>
            <a:pPr algn="l" marL="863595" indent="-287865" lvl="2">
              <a:lnSpc>
                <a:spcPts val="1999"/>
              </a:lnSpc>
              <a:buFont typeface="Arial"/>
              <a:buChar char="⚬"/>
            </a:pPr>
            <a:r>
              <a:rPr lang="en-US" sz="1999" spc="-39">
                <a:solidFill>
                  <a:srgbClr val="000000"/>
                </a:solidFill>
                <a:latin typeface="Poppins"/>
                <a:ea typeface="Poppins"/>
                <a:cs typeface="Poppins"/>
                <a:sym typeface="Poppins"/>
              </a:rPr>
              <a:t>13 interviews (5 ziekenhuisen)</a:t>
            </a:r>
          </a:p>
          <a:p>
            <a:pPr algn="l" marL="863595" indent="-287865" lvl="2">
              <a:lnSpc>
                <a:spcPts val="1999"/>
              </a:lnSpc>
              <a:buFont typeface="Arial"/>
              <a:buChar char="⚬"/>
            </a:pPr>
            <a:r>
              <a:rPr lang="en-US" sz="1999" spc="-39">
                <a:solidFill>
                  <a:srgbClr val="000000"/>
                </a:solidFill>
                <a:latin typeface="Poppins"/>
                <a:ea typeface="Poppins"/>
                <a:cs typeface="Poppins"/>
                <a:sym typeface="Poppins"/>
              </a:rPr>
              <a:t>Definitief business model  </a:t>
            </a:r>
          </a:p>
        </p:txBody>
      </p:sp>
      <p:sp>
        <p:nvSpPr>
          <p:cNvPr name="TextBox 5" id="5"/>
          <p:cNvSpPr txBox="true"/>
          <p:nvPr/>
        </p:nvSpPr>
        <p:spPr>
          <a:xfrm rot="0">
            <a:off x="1028700" y="2342629"/>
            <a:ext cx="8115300" cy="1183005"/>
          </a:xfrm>
          <a:prstGeom prst="rect">
            <a:avLst/>
          </a:prstGeom>
        </p:spPr>
        <p:txBody>
          <a:bodyPr anchor="t" rtlCol="false" tIns="0" lIns="0" bIns="0" rIns="0">
            <a:spAutoFit/>
          </a:bodyPr>
          <a:lstStyle/>
          <a:p>
            <a:pPr algn="l">
              <a:lnSpc>
                <a:spcPts val="7680"/>
              </a:lnSpc>
            </a:pPr>
            <a:r>
              <a:rPr lang="en-US" b="true" sz="9600" spc="-998">
                <a:solidFill>
                  <a:srgbClr val="000000"/>
                </a:solidFill>
                <a:latin typeface="Poppins Ultra-Bold"/>
                <a:ea typeface="Poppins Ultra-Bold"/>
                <a:cs typeface="Poppins Ultra-Bold"/>
                <a:sym typeface="Poppins Ultra-Bold"/>
              </a:rPr>
              <a:t>METHODE</a:t>
            </a:r>
          </a:p>
        </p:txBody>
      </p:sp>
      <p:sp>
        <p:nvSpPr>
          <p:cNvPr name="Freeform 6" id="6"/>
          <p:cNvSpPr/>
          <p:nvPr/>
        </p:nvSpPr>
        <p:spPr>
          <a:xfrm flipH="false" flipV="false" rot="0">
            <a:off x="-4497491" y="-3755781"/>
            <a:ext cx="6966011" cy="9288015"/>
          </a:xfrm>
          <a:custGeom>
            <a:avLst/>
            <a:gdLst/>
            <a:ahLst/>
            <a:cxnLst/>
            <a:rect r="r" b="b" t="t" l="l"/>
            <a:pathLst>
              <a:path h="9288015" w="6966011">
                <a:moveTo>
                  <a:pt x="0" y="0"/>
                </a:moveTo>
                <a:lnTo>
                  <a:pt x="6966011" y="0"/>
                </a:lnTo>
                <a:lnTo>
                  <a:pt x="6966011" y="9288015"/>
                </a:lnTo>
                <a:lnTo>
                  <a:pt x="0" y="9288015"/>
                </a:lnTo>
                <a:lnTo>
                  <a:pt x="0" y="0"/>
                </a:lnTo>
                <a:close/>
              </a:path>
            </a:pathLst>
          </a:custGeom>
          <a:blipFill>
            <a:blip r:embed="rId3"/>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8634619" y="2335310"/>
            <a:ext cx="9327919" cy="6131323"/>
          </a:xfrm>
          <a:custGeom>
            <a:avLst/>
            <a:gdLst/>
            <a:ahLst/>
            <a:cxnLst/>
            <a:rect r="r" b="b" t="t" l="l"/>
            <a:pathLst>
              <a:path h="6131323" w="9327919">
                <a:moveTo>
                  <a:pt x="0" y="0"/>
                </a:moveTo>
                <a:lnTo>
                  <a:pt x="9327919" y="0"/>
                </a:lnTo>
                <a:lnTo>
                  <a:pt x="9327919" y="6131323"/>
                </a:lnTo>
                <a:lnTo>
                  <a:pt x="0" y="6131323"/>
                </a:lnTo>
                <a:lnTo>
                  <a:pt x="0" y="0"/>
                </a:lnTo>
                <a:close/>
              </a:path>
            </a:pathLst>
          </a:custGeom>
          <a:blipFill>
            <a:blip r:embed="rId2"/>
            <a:stretch>
              <a:fillRect l="0" t="0" r="0" b="0"/>
            </a:stretch>
          </a:blipFill>
        </p:spPr>
      </p:sp>
      <p:sp>
        <p:nvSpPr>
          <p:cNvPr name="TextBox 3" id="3"/>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C7C6C6"/>
                </a:solidFill>
                <a:latin typeface="Poppins Bold"/>
                <a:ea typeface="Poppins Bold"/>
                <a:cs typeface="Poppins Bold"/>
                <a:sym typeface="Poppins Bold"/>
              </a:rPr>
              <a:t>LDE Thesis Lab - Groene Zorg</a:t>
            </a:r>
          </a:p>
        </p:txBody>
      </p:sp>
      <p:sp>
        <p:nvSpPr>
          <p:cNvPr name="TextBox 4" id="4"/>
          <p:cNvSpPr txBox="true"/>
          <p:nvPr/>
        </p:nvSpPr>
        <p:spPr>
          <a:xfrm rot="0">
            <a:off x="1028700" y="2196245"/>
            <a:ext cx="8115300" cy="1183005"/>
          </a:xfrm>
          <a:prstGeom prst="rect">
            <a:avLst/>
          </a:prstGeom>
        </p:spPr>
        <p:txBody>
          <a:bodyPr anchor="t" rtlCol="false" tIns="0" lIns="0" bIns="0" rIns="0">
            <a:spAutoFit/>
          </a:bodyPr>
          <a:lstStyle/>
          <a:p>
            <a:pPr algn="l">
              <a:lnSpc>
                <a:spcPts val="7680"/>
              </a:lnSpc>
            </a:pPr>
            <a:r>
              <a:rPr lang="en-US" b="true" sz="9600" spc="-998">
                <a:solidFill>
                  <a:srgbClr val="000000"/>
                </a:solidFill>
                <a:latin typeface="Poppins Ultra-Bold"/>
                <a:ea typeface="Poppins Ultra-Bold"/>
                <a:cs typeface="Poppins Ultra-Bold"/>
                <a:sym typeface="Poppins Ultra-Bold"/>
              </a:rPr>
              <a:t>RESULTATEN</a:t>
            </a:r>
          </a:p>
        </p:txBody>
      </p:sp>
      <p:sp>
        <p:nvSpPr>
          <p:cNvPr name="TextBox 5" id="5"/>
          <p:cNvSpPr txBox="true"/>
          <p:nvPr/>
        </p:nvSpPr>
        <p:spPr>
          <a:xfrm rot="0">
            <a:off x="1028700" y="3541175"/>
            <a:ext cx="6453978" cy="4160520"/>
          </a:xfrm>
          <a:prstGeom prst="rect">
            <a:avLst/>
          </a:prstGeom>
        </p:spPr>
        <p:txBody>
          <a:bodyPr anchor="t" rtlCol="false" tIns="0" lIns="0" bIns="0" rIns="0">
            <a:spAutoFit/>
          </a:bodyPr>
          <a:lstStyle/>
          <a:p>
            <a:pPr algn="l">
              <a:lnSpc>
                <a:spcPts val="1999"/>
              </a:lnSpc>
            </a:pPr>
            <a:r>
              <a:rPr lang="en-US" sz="1999">
                <a:solidFill>
                  <a:srgbClr val="000000"/>
                </a:solidFill>
                <a:latin typeface="Poppins"/>
                <a:ea typeface="Poppins"/>
                <a:cs typeface="Poppins"/>
                <a:sym typeface="Poppins"/>
              </a:rPr>
              <a:t>De casestudy laat zien dat de ontwikkeling en implementatie van circulaire businessmodellen voor kritische medische hulpmiddelen in Nederland haalbaar is.</a:t>
            </a:r>
          </a:p>
          <a:p>
            <a:pPr algn="just">
              <a:lnSpc>
                <a:spcPts val="1999"/>
              </a:lnSpc>
            </a:pPr>
          </a:p>
          <a:p>
            <a:pPr algn="just">
              <a:lnSpc>
                <a:spcPts val="1999"/>
              </a:lnSpc>
            </a:pPr>
            <a:r>
              <a:rPr lang="en-US" sz="1999" b="true">
                <a:solidFill>
                  <a:srgbClr val="000000"/>
                </a:solidFill>
                <a:latin typeface="Poppins Bold"/>
                <a:ea typeface="Poppins Bold"/>
                <a:cs typeface="Poppins Bold"/>
                <a:sym typeface="Poppins Bold"/>
              </a:rPr>
              <a:t>Eindresultaat: </a:t>
            </a:r>
          </a:p>
          <a:p>
            <a:pPr algn="l" marL="431797" indent="-215899" lvl="1">
              <a:lnSpc>
                <a:spcPts val="1999"/>
              </a:lnSpc>
              <a:buFont typeface="Arial"/>
              <a:buChar char="•"/>
            </a:pPr>
            <a:r>
              <a:rPr lang="en-US" sz="1999">
                <a:solidFill>
                  <a:srgbClr val="000000"/>
                </a:solidFill>
                <a:latin typeface="Poppins"/>
                <a:ea typeface="Poppins"/>
                <a:cs typeface="Poppins"/>
                <a:sym typeface="Poppins"/>
              </a:rPr>
              <a:t>Een circulair businessmodel voor cardiale ablatiekatheters </a:t>
            </a:r>
          </a:p>
          <a:p>
            <a:pPr algn="l" marL="863595" indent="-287865" lvl="2">
              <a:lnSpc>
                <a:spcPts val="1999"/>
              </a:lnSpc>
              <a:buFont typeface="Arial"/>
              <a:buChar char="⚬"/>
            </a:pPr>
            <a:r>
              <a:rPr lang="en-US" sz="1999">
                <a:solidFill>
                  <a:srgbClr val="000000"/>
                </a:solidFill>
                <a:latin typeface="Poppins"/>
                <a:ea typeface="Poppins"/>
                <a:cs typeface="Poppins"/>
                <a:sym typeface="Poppins"/>
              </a:rPr>
              <a:t>Trapje: reprocessing →  repurposing →  recycling</a:t>
            </a:r>
          </a:p>
          <a:p>
            <a:pPr algn="l">
              <a:lnSpc>
                <a:spcPts val="1999"/>
              </a:lnSpc>
            </a:pPr>
          </a:p>
          <a:p>
            <a:pPr algn="l" marL="431797" indent="-215899" lvl="1">
              <a:lnSpc>
                <a:spcPts val="1999"/>
              </a:lnSpc>
              <a:buFont typeface="Arial"/>
              <a:buChar char="•"/>
            </a:pPr>
            <a:r>
              <a:rPr lang="en-US" sz="1999">
                <a:solidFill>
                  <a:srgbClr val="000000"/>
                </a:solidFill>
                <a:latin typeface="Poppins"/>
                <a:ea typeface="Poppins"/>
                <a:cs typeface="Poppins"/>
                <a:sym typeface="Poppins"/>
              </a:rPr>
              <a:t>Ziekenhuizen willen het, 3 voorwarden:</a:t>
            </a:r>
          </a:p>
          <a:p>
            <a:pPr algn="l" marL="863595" indent="-287865" lvl="2">
              <a:lnSpc>
                <a:spcPts val="1999"/>
              </a:lnSpc>
              <a:buFont typeface="Arial"/>
              <a:buChar char="⚬"/>
            </a:pPr>
            <a:r>
              <a:rPr lang="en-US" sz="1999">
                <a:solidFill>
                  <a:srgbClr val="000000"/>
                </a:solidFill>
                <a:latin typeface="Poppins"/>
                <a:ea typeface="Poppins"/>
                <a:cs typeface="Poppins"/>
                <a:sym typeface="Poppins"/>
              </a:rPr>
              <a:t>Vergelijkbare kosten </a:t>
            </a:r>
          </a:p>
          <a:p>
            <a:pPr algn="l" marL="863595" indent="-287865" lvl="2">
              <a:lnSpc>
                <a:spcPts val="1999"/>
              </a:lnSpc>
              <a:buFont typeface="Arial"/>
              <a:buChar char="⚬"/>
            </a:pPr>
            <a:r>
              <a:rPr lang="en-US" sz="1999">
                <a:solidFill>
                  <a:srgbClr val="000000"/>
                </a:solidFill>
                <a:latin typeface="Poppins"/>
                <a:ea typeface="Poppins"/>
                <a:cs typeface="Poppins"/>
                <a:sym typeface="Poppins"/>
              </a:rPr>
              <a:t>Bewijs van veiligheid &amp; kwaliteit </a:t>
            </a:r>
          </a:p>
          <a:p>
            <a:pPr algn="l" marL="863595" indent="-287865" lvl="2">
              <a:lnSpc>
                <a:spcPts val="1999"/>
              </a:lnSpc>
              <a:buFont typeface="Arial"/>
              <a:buChar char="⚬"/>
            </a:pPr>
            <a:r>
              <a:rPr lang="en-US" sz="1999">
                <a:solidFill>
                  <a:srgbClr val="000000"/>
                </a:solidFill>
                <a:latin typeface="Poppins"/>
                <a:ea typeface="Poppins"/>
                <a:cs typeface="Poppins"/>
                <a:sym typeface="Poppins"/>
              </a:rPr>
              <a:t>Transparante milieu-communicatie </a:t>
            </a:r>
          </a:p>
          <a:p>
            <a:pPr algn="just">
              <a:lnSpc>
                <a:spcPts val="1799"/>
              </a:lnSpc>
            </a:pPr>
          </a:p>
          <a:p>
            <a:pPr algn="just">
              <a:lnSpc>
                <a:spcPts val="1599"/>
              </a:lnSpc>
            </a:pPr>
          </a:p>
        </p:txBody>
      </p:sp>
      <p:sp>
        <p:nvSpPr>
          <p:cNvPr name="Freeform 6" id="6"/>
          <p:cNvSpPr/>
          <p:nvPr/>
        </p:nvSpPr>
        <p:spPr>
          <a:xfrm flipH="false" flipV="false" rot="0">
            <a:off x="8048558" y="3319676"/>
            <a:ext cx="3857878" cy="5143837"/>
          </a:xfrm>
          <a:custGeom>
            <a:avLst/>
            <a:gdLst/>
            <a:ahLst/>
            <a:cxnLst/>
            <a:rect r="r" b="b" t="t" l="l"/>
            <a:pathLst>
              <a:path h="5143837" w="3857878">
                <a:moveTo>
                  <a:pt x="0" y="0"/>
                </a:moveTo>
                <a:lnTo>
                  <a:pt x="3857878" y="0"/>
                </a:lnTo>
                <a:lnTo>
                  <a:pt x="3857878" y="5143838"/>
                </a:lnTo>
                <a:lnTo>
                  <a:pt x="0" y="5143838"/>
                </a:lnTo>
                <a:lnTo>
                  <a:pt x="0" y="0"/>
                </a:lnTo>
                <a:close/>
              </a:path>
            </a:pathLst>
          </a:custGeom>
          <a:blipFill>
            <a:blip r:embed="rId3"/>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67063" y="3195183"/>
            <a:ext cx="11224804" cy="5374470"/>
          </a:xfrm>
          <a:custGeom>
            <a:avLst/>
            <a:gdLst/>
            <a:ahLst/>
            <a:cxnLst/>
            <a:rect r="r" b="b" t="t" l="l"/>
            <a:pathLst>
              <a:path h="5374470" w="11224804">
                <a:moveTo>
                  <a:pt x="0" y="0"/>
                </a:moveTo>
                <a:lnTo>
                  <a:pt x="11224805" y="0"/>
                </a:lnTo>
                <a:lnTo>
                  <a:pt x="11224805" y="5374470"/>
                </a:lnTo>
                <a:lnTo>
                  <a:pt x="0" y="5374470"/>
                </a:lnTo>
                <a:lnTo>
                  <a:pt x="0" y="0"/>
                </a:lnTo>
                <a:close/>
              </a:path>
            </a:pathLst>
          </a:custGeom>
          <a:blipFill>
            <a:blip r:embed="rId2"/>
            <a:stretch>
              <a:fillRect l="0" t="0" r="0" b="0"/>
            </a:stretch>
          </a:blipFill>
        </p:spPr>
      </p:sp>
      <p:sp>
        <p:nvSpPr>
          <p:cNvPr name="TextBox 3" id="3"/>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FFFFFF"/>
                </a:solidFill>
                <a:latin typeface="Poppins Bold"/>
                <a:ea typeface="Poppins Bold"/>
                <a:cs typeface="Poppins Bold"/>
                <a:sym typeface="Poppins Bold"/>
              </a:rPr>
              <a:t>LDE Thesis Lab - Groene Zorg</a:t>
            </a:r>
          </a:p>
        </p:txBody>
      </p:sp>
      <p:sp>
        <p:nvSpPr>
          <p:cNvPr name="TextBox 4" id="4"/>
          <p:cNvSpPr txBox="true"/>
          <p:nvPr/>
        </p:nvSpPr>
        <p:spPr>
          <a:xfrm rot="0">
            <a:off x="1028700" y="1569720"/>
            <a:ext cx="10701531" cy="1183005"/>
          </a:xfrm>
          <a:prstGeom prst="rect">
            <a:avLst/>
          </a:prstGeom>
        </p:spPr>
        <p:txBody>
          <a:bodyPr anchor="t" rtlCol="false" tIns="0" lIns="0" bIns="0" rIns="0">
            <a:spAutoFit/>
          </a:bodyPr>
          <a:lstStyle/>
          <a:p>
            <a:pPr algn="l">
              <a:lnSpc>
                <a:spcPts val="7680"/>
              </a:lnSpc>
            </a:pPr>
            <a:r>
              <a:rPr lang="en-US" b="true" sz="9600" spc="-998">
                <a:solidFill>
                  <a:srgbClr val="000000"/>
                </a:solidFill>
                <a:latin typeface="Poppins Bold"/>
                <a:ea typeface="Poppins Bold"/>
                <a:cs typeface="Poppins Bold"/>
                <a:sym typeface="Poppins Bold"/>
              </a:rPr>
              <a:t>AANBEVELING</a:t>
            </a:r>
          </a:p>
        </p:txBody>
      </p:sp>
      <p:sp>
        <p:nvSpPr>
          <p:cNvPr name="TextBox 5" id="5"/>
          <p:cNvSpPr txBox="true"/>
          <p:nvPr/>
        </p:nvSpPr>
        <p:spPr>
          <a:xfrm rot="0">
            <a:off x="3823841" y="3559611"/>
            <a:ext cx="5014921" cy="1765299"/>
          </a:xfrm>
          <a:prstGeom prst="rect">
            <a:avLst/>
          </a:prstGeom>
        </p:spPr>
        <p:txBody>
          <a:bodyPr anchor="t" rtlCol="false" tIns="0" lIns="0" bIns="0" rIns="0">
            <a:spAutoFit/>
          </a:bodyPr>
          <a:lstStyle/>
          <a:p>
            <a:pPr algn="l">
              <a:lnSpc>
                <a:spcPts val="3500"/>
              </a:lnSpc>
            </a:pPr>
            <a:r>
              <a:rPr lang="en-US" sz="2500" b="true">
                <a:solidFill>
                  <a:srgbClr val="000000"/>
                </a:solidFill>
                <a:latin typeface="Poppins Bold"/>
                <a:ea typeface="Poppins Bold"/>
                <a:cs typeface="Poppins Bold"/>
                <a:sym typeface="Poppins Bold"/>
              </a:rPr>
              <a:t>Fabrikant</a:t>
            </a:r>
            <a:r>
              <a:rPr lang="en-US" sz="2500" b="true">
                <a:solidFill>
                  <a:srgbClr val="000000"/>
                </a:solidFill>
                <a:latin typeface="Poppins Bold"/>
                <a:ea typeface="Poppins Bold"/>
                <a:cs typeface="Poppins Bold"/>
                <a:sym typeface="Poppins Bold"/>
              </a:rPr>
              <a:t>en:</a:t>
            </a:r>
            <a:r>
              <a:rPr lang="en-US" sz="2500">
                <a:solidFill>
                  <a:srgbClr val="000000"/>
                </a:solidFill>
                <a:latin typeface="Poppins"/>
                <a:ea typeface="Poppins"/>
                <a:cs typeface="Poppins"/>
                <a:sym typeface="Poppins"/>
              </a:rPr>
              <a:t> pilots starten, samenwerken met andere merken, circulariteit in ontwerp</a:t>
            </a:r>
          </a:p>
          <a:p>
            <a:pPr algn="l">
              <a:lnSpc>
                <a:spcPts val="3500"/>
              </a:lnSpc>
            </a:pPr>
          </a:p>
        </p:txBody>
      </p:sp>
      <p:sp>
        <p:nvSpPr>
          <p:cNvPr name="TextBox 6" id="6"/>
          <p:cNvSpPr txBox="true"/>
          <p:nvPr/>
        </p:nvSpPr>
        <p:spPr>
          <a:xfrm rot="0">
            <a:off x="3823841" y="6804353"/>
            <a:ext cx="5521210" cy="888999"/>
          </a:xfrm>
          <a:prstGeom prst="rect">
            <a:avLst/>
          </a:prstGeom>
        </p:spPr>
        <p:txBody>
          <a:bodyPr anchor="t" rtlCol="false" tIns="0" lIns="0" bIns="0" rIns="0">
            <a:spAutoFit/>
          </a:bodyPr>
          <a:lstStyle/>
          <a:p>
            <a:pPr algn="l">
              <a:lnSpc>
                <a:spcPts val="3500"/>
              </a:lnSpc>
            </a:pPr>
            <a:r>
              <a:rPr lang="en-US" sz="2500" b="true">
                <a:solidFill>
                  <a:srgbClr val="000000"/>
                </a:solidFill>
                <a:latin typeface="Poppins Bold"/>
                <a:ea typeface="Poppins Bold"/>
                <a:cs typeface="Poppins Bold"/>
                <a:sym typeface="Poppins Bold"/>
              </a:rPr>
              <a:t>Ziekenhuis</a:t>
            </a:r>
            <a:r>
              <a:rPr lang="en-US" sz="2500" b="true">
                <a:solidFill>
                  <a:srgbClr val="000000"/>
                </a:solidFill>
                <a:latin typeface="Poppins Bold"/>
                <a:ea typeface="Poppins Bold"/>
                <a:cs typeface="Poppins Bold"/>
                <a:sym typeface="Poppins Bold"/>
              </a:rPr>
              <a:t>en: </a:t>
            </a:r>
            <a:r>
              <a:rPr lang="en-US" sz="2500">
                <a:solidFill>
                  <a:srgbClr val="000000"/>
                </a:solidFill>
                <a:latin typeface="Poppins"/>
                <a:ea typeface="Poppins"/>
                <a:cs typeface="Poppins"/>
                <a:sym typeface="Poppins"/>
              </a:rPr>
              <a:t>veilige retourstromen</a:t>
            </a:r>
          </a:p>
        </p:txBody>
      </p:sp>
      <p:sp>
        <p:nvSpPr>
          <p:cNvPr name="TextBox 7" id="7"/>
          <p:cNvSpPr txBox="true"/>
          <p:nvPr/>
        </p:nvSpPr>
        <p:spPr>
          <a:xfrm rot="0">
            <a:off x="12051431" y="3467546"/>
            <a:ext cx="5521210" cy="1327149"/>
          </a:xfrm>
          <a:prstGeom prst="rect">
            <a:avLst/>
          </a:prstGeom>
        </p:spPr>
        <p:txBody>
          <a:bodyPr anchor="t" rtlCol="false" tIns="0" lIns="0" bIns="0" rIns="0">
            <a:spAutoFit/>
          </a:bodyPr>
          <a:lstStyle/>
          <a:p>
            <a:pPr algn="l">
              <a:lnSpc>
                <a:spcPts val="3500"/>
              </a:lnSpc>
            </a:pPr>
            <a:r>
              <a:rPr lang="en-US" sz="2500" b="true">
                <a:solidFill>
                  <a:srgbClr val="000000"/>
                </a:solidFill>
                <a:latin typeface="Poppins Bold"/>
                <a:ea typeface="Poppins Bold"/>
                <a:cs typeface="Poppins Bold"/>
                <a:sym typeface="Poppins Bold"/>
              </a:rPr>
              <a:t>Beleidsmak</a:t>
            </a:r>
            <a:r>
              <a:rPr lang="en-US" sz="2500" b="true">
                <a:solidFill>
                  <a:srgbClr val="000000"/>
                </a:solidFill>
                <a:latin typeface="Poppins Bold"/>
                <a:ea typeface="Poppins Bold"/>
                <a:cs typeface="Poppins Bold"/>
                <a:sym typeface="Poppins Bold"/>
              </a:rPr>
              <a:t>ers: </a:t>
            </a:r>
            <a:r>
              <a:rPr lang="en-US" sz="2500">
                <a:solidFill>
                  <a:srgbClr val="000000"/>
                </a:solidFill>
                <a:latin typeface="Poppins"/>
                <a:ea typeface="Poppins"/>
                <a:cs typeface="Poppins"/>
                <a:sym typeface="Poppins"/>
              </a:rPr>
              <a:t> samenwerking stimuleren, subsidies </a:t>
            </a:r>
          </a:p>
          <a:p>
            <a:pPr algn="l">
              <a:lnSpc>
                <a:spcPts val="3500"/>
              </a:lnSpc>
            </a:pPr>
          </a:p>
        </p:txBody>
      </p:sp>
      <p:sp>
        <p:nvSpPr>
          <p:cNvPr name="TextBox 8" id="8"/>
          <p:cNvSpPr txBox="true"/>
          <p:nvPr/>
        </p:nvSpPr>
        <p:spPr>
          <a:xfrm rot="0">
            <a:off x="12051431" y="6804353"/>
            <a:ext cx="5521210" cy="2203449"/>
          </a:xfrm>
          <a:prstGeom prst="rect">
            <a:avLst/>
          </a:prstGeom>
        </p:spPr>
        <p:txBody>
          <a:bodyPr anchor="t" rtlCol="false" tIns="0" lIns="0" bIns="0" rIns="0">
            <a:spAutoFit/>
          </a:bodyPr>
          <a:lstStyle/>
          <a:p>
            <a:pPr algn="l">
              <a:lnSpc>
                <a:spcPts val="3500"/>
              </a:lnSpc>
            </a:pPr>
            <a:r>
              <a:rPr lang="en-US" sz="2500" b="true">
                <a:solidFill>
                  <a:srgbClr val="000000"/>
                </a:solidFill>
                <a:latin typeface="Poppins Bold"/>
                <a:ea typeface="Poppins Bold"/>
                <a:cs typeface="Poppins Bold"/>
                <a:sym typeface="Poppins Bold"/>
              </a:rPr>
              <a:t>Vervolgond</a:t>
            </a:r>
            <a:r>
              <a:rPr lang="en-US" sz="2500" b="true">
                <a:solidFill>
                  <a:srgbClr val="000000"/>
                </a:solidFill>
                <a:latin typeface="Poppins Bold"/>
                <a:ea typeface="Poppins Bold"/>
                <a:cs typeface="Poppins Bold"/>
                <a:sym typeface="Poppins Bold"/>
              </a:rPr>
              <a:t>erzoek: </a:t>
            </a:r>
            <a:r>
              <a:rPr lang="en-US" sz="2500">
                <a:solidFill>
                  <a:srgbClr val="000000"/>
                </a:solidFill>
                <a:latin typeface="Poppins"/>
                <a:ea typeface="Poppins"/>
                <a:cs typeface="Poppins"/>
                <a:sym typeface="Poppins"/>
              </a:rPr>
              <a:t>andere hulpmiddelen testen, meer iteraties, patiëntperspectief meenemen </a:t>
            </a:r>
          </a:p>
          <a:p>
            <a:pPr algn="l">
              <a:lnSpc>
                <a:spcPts val="3500"/>
              </a:lnSpc>
            </a:pPr>
          </a:p>
        </p:txBody>
      </p:sp>
      <p:sp>
        <p:nvSpPr>
          <p:cNvPr name="Freeform 9" id="9"/>
          <p:cNvSpPr/>
          <p:nvPr/>
        </p:nvSpPr>
        <p:spPr>
          <a:xfrm flipH="false" flipV="false" rot="7867314">
            <a:off x="14535176" y="-4789677"/>
            <a:ext cx="6966011" cy="9288015"/>
          </a:xfrm>
          <a:custGeom>
            <a:avLst/>
            <a:gdLst/>
            <a:ahLst/>
            <a:cxnLst/>
            <a:rect r="r" b="b" t="t" l="l"/>
            <a:pathLst>
              <a:path h="9288015" w="6966011">
                <a:moveTo>
                  <a:pt x="0" y="0"/>
                </a:moveTo>
                <a:lnTo>
                  <a:pt x="6966011" y="0"/>
                </a:lnTo>
                <a:lnTo>
                  <a:pt x="6966011" y="9288015"/>
                </a:lnTo>
                <a:lnTo>
                  <a:pt x="0" y="9288015"/>
                </a:lnTo>
                <a:lnTo>
                  <a:pt x="0" y="0"/>
                </a:lnTo>
                <a:close/>
              </a:path>
            </a:pathLst>
          </a:custGeom>
          <a:blipFill>
            <a:blip r:embed="rId3"/>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BA657"/>
        </a:solidFill>
      </p:bgPr>
    </p:bg>
    <p:spTree>
      <p:nvGrpSpPr>
        <p:cNvPr id="1" name=""/>
        <p:cNvGrpSpPr/>
        <p:nvPr/>
      </p:nvGrpSpPr>
      <p:grpSpPr>
        <a:xfrm>
          <a:off x="0" y="0"/>
          <a:ext cx="0" cy="0"/>
          <a:chOff x="0" y="0"/>
          <a:chExt cx="0" cy="0"/>
        </a:xfrm>
      </p:grpSpPr>
      <p:sp>
        <p:nvSpPr>
          <p:cNvPr name="TextBox 2" id="2"/>
          <p:cNvSpPr txBox="true"/>
          <p:nvPr/>
        </p:nvSpPr>
        <p:spPr>
          <a:xfrm rot="0">
            <a:off x="1028700" y="2553166"/>
            <a:ext cx="12422605" cy="2854960"/>
          </a:xfrm>
          <a:prstGeom prst="rect">
            <a:avLst/>
          </a:prstGeom>
        </p:spPr>
        <p:txBody>
          <a:bodyPr anchor="t" rtlCol="false" tIns="0" lIns="0" bIns="0" rIns="0">
            <a:spAutoFit/>
          </a:bodyPr>
          <a:lstStyle/>
          <a:p>
            <a:pPr algn="l">
              <a:lnSpc>
                <a:spcPts val="5359"/>
              </a:lnSpc>
            </a:pPr>
            <a:r>
              <a:rPr lang="en-US" b="true" sz="6699" spc="-696">
                <a:solidFill>
                  <a:srgbClr val="FFFFFF"/>
                </a:solidFill>
                <a:latin typeface="Poppins Ultra-Bold"/>
                <a:ea typeface="Poppins Ultra-Bold"/>
                <a:cs typeface="Poppins Ultra-Bold"/>
                <a:sym typeface="Poppins Ultra-Bold"/>
              </a:rPr>
              <a:t>BESLISSINGSONDERSTEUNING VOOR DUURZAME ZORG INNOVATIE</a:t>
            </a:r>
          </a:p>
          <a:p>
            <a:pPr algn="l">
              <a:lnSpc>
                <a:spcPts val="5359"/>
              </a:lnSpc>
            </a:pPr>
          </a:p>
        </p:txBody>
      </p:sp>
      <p:sp>
        <p:nvSpPr>
          <p:cNvPr name="Freeform 3" id="3"/>
          <p:cNvSpPr/>
          <p:nvPr/>
        </p:nvSpPr>
        <p:spPr>
          <a:xfrm flipH="false" flipV="false" rot="0">
            <a:off x="8058702" y="6888609"/>
            <a:ext cx="4502248" cy="3319740"/>
          </a:xfrm>
          <a:custGeom>
            <a:avLst/>
            <a:gdLst/>
            <a:ahLst/>
            <a:cxnLst/>
            <a:rect r="r" b="b" t="t" l="l"/>
            <a:pathLst>
              <a:path h="3319740" w="4502248">
                <a:moveTo>
                  <a:pt x="0" y="0"/>
                </a:moveTo>
                <a:lnTo>
                  <a:pt x="4502248" y="0"/>
                </a:lnTo>
                <a:lnTo>
                  <a:pt x="4502248" y="3319741"/>
                </a:lnTo>
                <a:lnTo>
                  <a:pt x="0" y="3319741"/>
                </a:lnTo>
                <a:lnTo>
                  <a:pt x="0" y="0"/>
                </a:lnTo>
                <a:close/>
              </a:path>
            </a:pathLst>
          </a:custGeom>
          <a:blipFill>
            <a:blip r:embed="rId3"/>
            <a:stretch>
              <a:fillRect l="-18392" t="-126298" r="-38098" b="-56681"/>
            </a:stretch>
          </a:blipFill>
        </p:spPr>
      </p:sp>
      <p:sp>
        <p:nvSpPr>
          <p:cNvPr name="Freeform 4" id="4"/>
          <p:cNvSpPr/>
          <p:nvPr/>
        </p:nvSpPr>
        <p:spPr>
          <a:xfrm flipH="false" flipV="false" rot="0">
            <a:off x="1028700" y="4853294"/>
            <a:ext cx="3337847" cy="960895"/>
          </a:xfrm>
          <a:custGeom>
            <a:avLst/>
            <a:gdLst/>
            <a:ahLst/>
            <a:cxnLst/>
            <a:rect r="r" b="b" t="t" l="l"/>
            <a:pathLst>
              <a:path h="960895" w="3337847">
                <a:moveTo>
                  <a:pt x="0" y="0"/>
                </a:moveTo>
                <a:lnTo>
                  <a:pt x="3337847" y="0"/>
                </a:lnTo>
                <a:lnTo>
                  <a:pt x="3337847" y="960896"/>
                </a:lnTo>
                <a:lnTo>
                  <a:pt x="0" y="960896"/>
                </a:lnTo>
                <a:lnTo>
                  <a:pt x="0" y="0"/>
                </a:lnTo>
                <a:close/>
              </a:path>
            </a:pathLst>
          </a:custGeom>
          <a:blipFill>
            <a:blip r:embed="rId4"/>
            <a:stretch>
              <a:fillRect l="0" t="0" r="0" b="0"/>
            </a:stretch>
          </a:blipFill>
        </p:spPr>
      </p:sp>
      <p:sp>
        <p:nvSpPr>
          <p:cNvPr name="Freeform 5" id="5"/>
          <p:cNvSpPr/>
          <p:nvPr/>
        </p:nvSpPr>
        <p:spPr>
          <a:xfrm flipH="true" flipV="false" rot="0">
            <a:off x="11401114" y="1834993"/>
            <a:ext cx="7179798" cy="6997498"/>
          </a:xfrm>
          <a:custGeom>
            <a:avLst/>
            <a:gdLst/>
            <a:ahLst/>
            <a:cxnLst/>
            <a:rect r="r" b="b" t="t" l="l"/>
            <a:pathLst>
              <a:path h="6997498" w="7179798">
                <a:moveTo>
                  <a:pt x="7179797" y="0"/>
                </a:moveTo>
                <a:lnTo>
                  <a:pt x="0" y="0"/>
                </a:lnTo>
                <a:lnTo>
                  <a:pt x="0" y="6997498"/>
                </a:lnTo>
                <a:lnTo>
                  <a:pt x="7179797" y="6997498"/>
                </a:lnTo>
                <a:lnTo>
                  <a:pt x="7179797" y="0"/>
                </a:lnTo>
                <a:close/>
              </a:path>
            </a:pathLst>
          </a:custGeom>
          <a:blipFill>
            <a:blip r:embed="rId5"/>
            <a:stretch>
              <a:fillRect l="0" t="0" r="0" b="0"/>
            </a:stretch>
          </a:blipFill>
        </p:spPr>
      </p:sp>
      <p:sp>
        <p:nvSpPr>
          <p:cNvPr name="TextBox 6" id="6"/>
          <p:cNvSpPr txBox="true"/>
          <p:nvPr/>
        </p:nvSpPr>
        <p:spPr>
          <a:xfrm rot="0">
            <a:off x="1028700" y="1047750"/>
            <a:ext cx="4309525" cy="245745"/>
          </a:xfrm>
          <a:prstGeom prst="rect">
            <a:avLst/>
          </a:prstGeom>
        </p:spPr>
        <p:txBody>
          <a:bodyPr anchor="t" rtlCol="false" tIns="0" lIns="0" bIns="0" rIns="0">
            <a:spAutoFit/>
          </a:bodyPr>
          <a:lstStyle/>
          <a:p>
            <a:pPr algn="l">
              <a:lnSpc>
                <a:spcPts val="1799"/>
              </a:lnSpc>
            </a:pPr>
            <a:r>
              <a:rPr lang="en-US" b="true" sz="1799" spc="-35">
                <a:solidFill>
                  <a:srgbClr val="FFFFFF"/>
                </a:solidFill>
                <a:latin typeface="Poppins Bold"/>
                <a:ea typeface="Poppins Bold"/>
                <a:cs typeface="Poppins Bold"/>
                <a:sym typeface="Poppins Bold"/>
              </a:rPr>
              <a:t>LDE Thesis Lab - Groene Zorg</a:t>
            </a:r>
          </a:p>
        </p:txBody>
      </p:sp>
      <p:sp>
        <p:nvSpPr>
          <p:cNvPr name="TextBox 7" id="7"/>
          <p:cNvSpPr txBox="true"/>
          <p:nvPr/>
        </p:nvSpPr>
        <p:spPr>
          <a:xfrm rot="0">
            <a:off x="1028700" y="6498084"/>
            <a:ext cx="6644566" cy="902970"/>
          </a:xfrm>
          <a:prstGeom prst="rect">
            <a:avLst/>
          </a:prstGeom>
        </p:spPr>
        <p:txBody>
          <a:bodyPr anchor="t" rtlCol="false" tIns="0" lIns="0" bIns="0" rIns="0">
            <a:spAutoFit/>
          </a:bodyPr>
          <a:lstStyle/>
          <a:p>
            <a:pPr algn="just">
              <a:lnSpc>
                <a:spcPts val="1799"/>
              </a:lnSpc>
            </a:pPr>
            <a:r>
              <a:rPr lang="en-US" b="true" sz="1799" spc="-35">
                <a:solidFill>
                  <a:srgbClr val="FFFFFF"/>
                </a:solidFill>
                <a:latin typeface="Poppins Bold"/>
                <a:ea typeface="Poppins Bold"/>
                <a:cs typeface="Poppins Bold"/>
                <a:sym typeface="Poppins Bold"/>
              </a:rPr>
              <a:t>Wat ik heb onderzocht</a:t>
            </a:r>
            <a:r>
              <a:rPr lang="en-US" b="true" sz="1799" spc="-35">
                <a:solidFill>
                  <a:srgbClr val="FFFFFF"/>
                </a:solidFill>
                <a:latin typeface="Poppins Bold"/>
                <a:ea typeface="Poppins Bold"/>
                <a:cs typeface="Poppins Bold"/>
                <a:sym typeface="Poppins Bold"/>
              </a:rPr>
              <a:t>:</a:t>
            </a:r>
            <a:r>
              <a:rPr lang="en-US" sz="1799" spc="-35">
                <a:solidFill>
                  <a:srgbClr val="FFFFFF"/>
                </a:solidFill>
                <a:latin typeface="Poppins"/>
                <a:ea typeface="Poppins"/>
                <a:cs typeface="Poppins"/>
                <a:sym typeface="Poppins"/>
              </a:rPr>
              <a:t> </a:t>
            </a:r>
          </a:p>
          <a:p>
            <a:pPr algn="just">
              <a:lnSpc>
                <a:spcPts val="1799"/>
              </a:lnSpc>
            </a:pPr>
            <a:r>
              <a:rPr lang="en-US" sz="1799" spc="-35">
                <a:solidFill>
                  <a:srgbClr val="FFFFFF"/>
                </a:solidFill>
                <a:latin typeface="Poppins"/>
                <a:ea typeface="Poppins"/>
                <a:cs typeface="Poppins"/>
                <a:sym typeface="Poppins"/>
              </a:rPr>
              <a:t>Ik ontwikkelde een beslissingshulpmiddel om duurzame zorgtechnologieën transparant te beoordelen, toegepast op UV-C desinfectie binnen de oogheelkunde.</a:t>
            </a:r>
          </a:p>
        </p:txBody>
      </p:sp>
      <p:sp>
        <p:nvSpPr>
          <p:cNvPr name="TextBox 8" id="8"/>
          <p:cNvSpPr txBox="true"/>
          <p:nvPr/>
        </p:nvSpPr>
        <p:spPr>
          <a:xfrm rot="0">
            <a:off x="1028700" y="6033265"/>
            <a:ext cx="8115300" cy="245745"/>
          </a:xfrm>
          <a:prstGeom prst="rect">
            <a:avLst/>
          </a:prstGeom>
        </p:spPr>
        <p:txBody>
          <a:bodyPr anchor="t" rtlCol="false" tIns="0" lIns="0" bIns="0" rIns="0">
            <a:spAutoFit/>
          </a:bodyPr>
          <a:lstStyle/>
          <a:p>
            <a:pPr algn="just">
              <a:lnSpc>
                <a:spcPts val="1799"/>
              </a:lnSpc>
            </a:pPr>
            <a:r>
              <a:rPr lang="en-US" b="true" sz="1799" spc="-35">
                <a:solidFill>
                  <a:srgbClr val="FFFFFF"/>
                </a:solidFill>
                <a:latin typeface="Poppins Bold"/>
                <a:ea typeface="Poppins Bold"/>
                <a:cs typeface="Poppins Bold"/>
                <a:sym typeface="Poppins Bold"/>
              </a:rPr>
              <a:t>Loulou Namjesky</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534293" y="3945245"/>
            <a:ext cx="10411524" cy="4708645"/>
          </a:xfrm>
          <a:custGeom>
            <a:avLst/>
            <a:gdLst/>
            <a:ahLst/>
            <a:cxnLst/>
            <a:rect r="r" b="b" t="t" l="l"/>
            <a:pathLst>
              <a:path h="4708645" w="10411524">
                <a:moveTo>
                  <a:pt x="0" y="0"/>
                </a:moveTo>
                <a:lnTo>
                  <a:pt x="10411524" y="0"/>
                </a:lnTo>
                <a:lnTo>
                  <a:pt x="10411524" y="4708645"/>
                </a:lnTo>
                <a:lnTo>
                  <a:pt x="0" y="4708645"/>
                </a:lnTo>
                <a:lnTo>
                  <a:pt x="0" y="0"/>
                </a:lnTo>
                <a:close/>
              </a:path>
            </a:pathLst>
          </a:custGeom>
          <a:blipFill>
            <a:blip r:embed="rId3"/>
            <a:stretch>
              <a:fillRect l="0" t="0" r="0" b="0"/>
            </a:stretch>
          </a:blipFill>
        </p:spPr>
      </p:sp>
      <p:sp>
        <p:nvSpPr>
          <p:cNvPr name="TextBox 3" id="3"/>
          <p:cNvSpPr txBox="true"/>
          <p:nvPr/>
        </p:nvSpPr>
        <p:spPr>
          <a:xfrm rot="0">
            <a:off x="13636292" y="915353"/>
            <a:ext cx="4309525" cy="245745"/>
          </a:xfrm>
          <a:prstGeom prst="rect">
            <a:avLst/>
          </a:prstGeom>
        </p:spPr>
        <p:txBody>
          <a:bodyPr anchor="t" rtlCol="false" tIns="0" lIns="0" bIns="0" rIns="0">
            <a:spAutoFit/>
          </a:bodyPr>
          <a:lstStyle/>
          <a:p>
            <a:pPr algn="l">
              <a:lnSpc>
                <a:spcPts val="1799"/>
              </a:lnSpc>
            </a:pPr>
            <a:r>
              <a:rPr lang="en-US" b="true" sz="1799" spc="-35">
                <a:solidFill>
                  <a:srgbClr val="000000"/>
                </a:solidFill>
                <a:latin typeface="Poppins Bold"/>
                <a:ea typeface="Poppins Bold"/>
                <a:cs typeface="Poppins Bold"/>
                <a:sym typeface="Poppins Bold"/>
              </a:rPr>
              <a:t>LDE Thesis Lab - Groene Zorg</a:t>
            </a:r>
          </a:p>
        </p:txBody>
      </p:sp>
      <p:sp>
        <p:nvSpPr>
          <p:cNvPr name="TextBox 4" id="4"/>
          <p:cNvSpPr txBox="true"/>
          <p:nvPr/>
        </p:nvSpPr>
        <p:spPr>
          <a:xfrm rot="0">
            <a:off x="1028700" y="2048620"/>
            <a:ext cx="8115300" cy="1183005"/>
          </a:xfrm>
          <a:prstGeom prst="rect">
            <a:avLst/>
          </a:prstGeom>
        </p:spPr>
        <p:txBody>
          <a:bodyPr anchor="t" rtlCol="false" tIns="0" lIns="0" bIns="0" rIns="0">
            <a:spAutoFit/>
          </a:bodyPr>
          <a:lstStyle/>
          <a:p>
            <a:pPr algn="l">
              <a:lnSpc>
                <a:spcPts val="7680"/>
              </a:lnSpc>
            </a:pPr>
            <a:r>
              <a:rPr lang="en-US" b="true" sz="9600" spc="-998">
                <a:solidFill>
                  <a:srgbClr val="000000"/>
                </a:solidFill>
                <a:latin typeface="Poppins Ultra-Bold"/>
                <a:ea typeface="Poppins Ultra-Bold"/>
                <a:cs typeface="Poppins Ultra-Bold"/>
                <a:sym typeface="Poppins Ultra-Bold"/>
              </a:rPr>
              <a:t>METHODE</a:t>
            </a:r>
          </a:p>
        </p:txBody>
      </p:sp>
      <p:sp>
        <p:nvSpPr>
          <p:cNvPr name="TextBox 5" id="5"/>
          <p:cNvSpPr txBox="true"/>
          <p:nvPr/>
        </p:nvSpPr>
        <p:spPr>
          <a:xfrm rot="0">
            <a:off x="1028700" y="3250675"/>
            <a:ext cx="8115300" cy="221615"/>
          </a:xfrm>
          <a:prstGeom prst="rect">
            <a:avLst/>
          </a:prstGeom>
        </p:spPr>
        <p:txBody>
          <a:bodyPr anchor="t" rtlCol="false" tIns="0" lIns="0" bIns="0" rIns="0">
            <a:spAutoFit/>
          </a:bodyPr>
          <a:lstStyle/>
          <a:p>
            <a:pPr algn="just">
              <a:lnSpc>
                <a:spcPts val="1599"/>
              </a:lnSpc>
            </a:pPr>
            <a:r>
              <a:rPr lang="en-US" b="true" sz="1599" spc="-31">
                <a:solidFill>
                  <a:srgbClr val="000000"/>
                </a:solidFill>
                <a:latin typeface="Poppins Bold"/>
                <a:ea typeface="Poppins Bold"/>
                <a:cs typeface="Poppins Bold"/>
                <a:sym typeface="Poppins Bold"/>
              </a:rPr>
              <a:t>Van duurzaam idee naar gestructureerde afweging</a:t>
            </a:r>
          </a:p>
        </p:txBody>
      </p:sp>
      <p:sp>
        <p:nvSpPr>
          <p:cNvPr name="TextBox 6" id="6"/>
          <p:cNvSpPr txBox="true"/>
          <p:nvPr/>
        </p:nvSpPr>
        <p:spPr>
          <a:xfrm rot="0">
            <a:off x="1028700" y="3929490"/>
            <a:ext cx="6214923" cy="4438650"/>
          </a:xfrm>
          <a:prstGeom prst="rect">
            <a:avLst/>
          </a:prstGeom>
        </p:spPr>
        <p:txBody>
          <a:bodyPr anchor="t" rtlCol="false" tIns="0" lIns="0" bIns="0" rIns="0">
            <a:spAutoFit/>
          </a:bodyPr>
          <a:lstStyle/>
          <a:p>
            <a:pPr algn="l">
              <a:lnSpc>
                <a:spcPts val="2208"/>
              </a:lnSpc>
            </a:pPr>
            <a:r>
              <a:rPr lang="en-US" sz="1840" spc="-36">
                <a:solidFill>
                  <a:srgbClr val="000000"/>
                </a:solidFill>
                <a:latin typeface="Poppins"/>
                <a:ea typeface="Poppins"/>
                <a:cs typeface="Poppins"/>
                <a:sym typeface="Poppins"/>
              </a:rPr>
              <a:t>Duurzame zorgtechnologien lijken vaak veelbelovend, maar implementatie vraagt om meer dan alleen milieuwinst.</a:t>
            </a:r>
          </a:p>
          <a:p>
            <a:pPr algn="l">
              <a:lnSpc>
                <a:spcPts val="2208"/>
              </a:lnSpc>
            </a:pPr>
          </a:p>
          <a:p>
            <a:pPr algn="l">
              <a:lnSpc>
                <a:spcPts val="2208"/>
              </a:lnSpc>
            </a:pPr>
            <a:r>
              <a:rPr lang="en-US" sz="1840" spc="-36" b="true">
                <a:solidFill>
                  <a:srgbClr val="000000"/>
                </a:solidFill>
                <a:latin typeface="Poppins Bold"/>
                <a:ea typeface="Poppins Bold"/>
                <a:cs typeface="Poppins Bold"/>
                <a:sym typeface="Poppins Bold"/>
              </a:rPr>
              <a:t>Wat heb ik gedaan?</a:t>
            </a:r>
          </a:p>
          <a:p>
            <a:pPr algn="l">
              <a:lnSpc>
                <a:spcPts val="2208"/>
              </a:lnSpc>
            </a:pPr>
            <a:r>
              <a:rPr lang="en-US" sz="1840" spc="-36">
                <a:solidFill>
                  <a:srgbClr val="000000"/>
                </a:solidFill>
                <a:latin typeface="Poppins"/>
                <a:ea typeface="Poppins"/>
                <a:cs typeface="Poppins"/>
                <a:sym typeface="Poppins"/>
              </a:rPr>
              <a:t>Het ontwikkelen van een decision-support framework dat helpt om verschillende perspectieven en criteria naast elkaar te zetten.</a:t>
            </a:r>
          </a:p>
          <a:p>
            <a:pPr algn="l">
              <a:lnSpc>
                <a:spcPts val="2208"/>
              </a:lnSpc>
            </a:pPr>
          </a:p>
          <a:p>
            <a:pPr algn="l">
              <a:lnSpc>
                <a:spcPts val="2208"/>
              </a:lnSpc>
            </a:pPr>
            <a:r>
              <a:rPr lang="en-US" sz="1840" spc="-36">
                <a:solidFill>
                  <a:srgbClr val="000000"/>
                </a:solidFill>
                <a:latin typeface="Poppins"/>
                <a:ea typeface="Poppins"/>
                <a:cs typeface="Poppins"/>
                <a:sym typeface="Poppins"/>
              </a:rPr>
              <a:t>Denk aan:</a:t>
            </a:r>
          </a:p>
          <a:p>
            <a:pPr algn="l" marL="397288" indent="-198644" lvl="1">
              <a:lnSpc>
                <a:spcPts val="2208"/>
              </a:lnSpc>
              <a:buFont typeface="Arial"/>
              <a:buChar char="•"/>
            </a:pPr>
            <a:r>
              <a:rPr lang="en-US" sz="1840" spc="-36">
                <a:solidFill>
                  <a:srgbClr val="000000"/>
                </a:solidFill>
                <a:latin typeface="Poppins"/>
                <a:ea typeface="Poppins"/>
                <a:cs typeface="Poppins"/>
                <a:sym typeface="Poppins"/>
              </a:rPr>
              <a:t>Duurzaamheid</a:t>
            </a:r>
          </a:p>
          <a:p>
            <a:pPr algn="l" marL="397288" indent="-198644" lvl="1">
              <a:lnSpc>
                <a:spcPts val="2208"/>
              </a:lnSpc>
              <a:buFont typeface="Arial"/>
              <a:buChar char="•"/>
            </a:pPr>
            <a:r>
              <a:rPr lang="en-US" sz="1840" spc="-36">
                <a:solidFill>
                  <a:srgbClr val="000000"/>
                </a:solidFill>
                <a:latin typeface="Poppins"/>
                <a:ea typeface="Poppins"/>
                <a:cs typeface="Poppins"/>
                <a:sym typeface="Poppins"/>
              </a:rPr>
              <a:t>Patientveiligheid</a:t>
            </a:r>
          </a:p>
          <a:p>
            <a:pPr algn="l" marL="397288" indent="-198644" lvl="1">
              <a:lnSpc>
                <a:spcPts val="2208"/>
              </a:lnSpc>
              <a:buFont typeface="Arial"/>
              <a:buChar char="•"/>
            </a:pPr>
            <a:r>
              <a:rPr lang="en-US" sz="1840" spc="-36">
                <a:solidFill>
                  <a:srgbClr val="000000"/>
                </a:solidFill>
                <a:latin typeface="Poppins"/>
                <a:ea typeface="Poppins"/>
                <a:cs typeface="Poppins"/>
                <a:sym typeface="Poppins"/>
              </a:rPr>
              <a:t>Kosten en middelen</a:t>
            </a:r>
          </a:p>
          <a:p>
            <a:pPr algn="l" marL="397288" indent="-198644" lvl="1">
              <a:lnSpc>
                <a:spcPts val="2208"/>
              </a:lnSpc>
              <a:buFont typeface="Arial"/>
              <a:buChar char="•"/>
            </a:pPr>
            <a:r>
              <a:rPr lang="en-US" sz="1840" spc="-36">
                <a:solidFill>
                  <a:srgbClr val="000000"/>
                </a:solidFill>
                <a:latin typeface="Poppins"/>
                <a:ea typeface="Poppins"/>
                <a:cs typeface="Poppins"/>
                <a:sym typeface="Poppins"/>
              </a:rPr>
              <a:t>Klinische validatie</a:t>
            </a:r>
          </a:p>
          <a:p>
            <a:pPr algn="l" marL="397288" indent="-198644" lvl="1">
              <a:lnSpc>
                <a:spcPts val="2208"/>
              </a:lnSpc>
              <a:buFont typeface="Arial"/>
              <a:buChar char="•"/>
            </a:pPr>
            <a:r>
              <a:rPr lang="en-US" sz="1840" spc="-36">
                <a:solidFill>
                  <a:srgbClr val="000000"/>
                </a:solidFill>
                <a:latin typeface="Poppins"/>
                <a:ea typeface="Poppins"/>
                <a:cs typeface="Poppins"/>
                <a:sym typeface="Poppins"/>
              </a:rPr>
              <a:t>Praktische haalbaarheid</a:t>
            </a:r>
          </a:p>
          <a:p>
            <a:pPr algn="l">
              <a:lnSpc>
                <a:spcPts val="2208"/>
              </a:lnSpc>
            </a:pPr>
          </a:p>
        </p:txBody>
      </p:sp>
      <p:sp>
        <p:nvSpPr>
          <p:cNvPr name="TextBox 7" id="7"/>
          <p:cNvSpPr txBox="true"/>
          <p:nvPr/>
        </p:nvSpPr>
        <p:spPr>
          <a:xfrm rot="0">
            <a:off x="1028700" y="8672940"/>
            <a:ext cx="13931741" cy="713486"/>
          </a:xfrm>
          <a:prstGeom prst="rect">
            <a:avLst/>
          </a:prstGeom>
        </p:spPr>
        <p:txBody>
          <a:bodyPr anchor="t" rtlCol="false" tIns="0" lIns="0" bIns="0" rIns="0">
            <a:spAutoFit/>
          </a:bodyPr>
          <a:lstStyle/>
          <a:p>
            <a:pPr algn="l">
              <a:lnSpc>
                <a:spcPts val="1840"/>
              </a:lnSpc>
            </a:pPr>
          </a:p>
          <a:p>
            <a:pPr algn="l">
              <a:lnSpc>
                <a:spcPts val="1840"/>
              </a:lnSpc>
              <a:spcBef>
                <a:spcPct val="0"/>
              </a:spcBef>
            </a:pPr>
            <a:r>
              <a:rPr lang="en-US" sz="1840" spc="-36">
                <a:solidFill>
                  <a:srgbClr val="000000"/>
                </a:solidFill>
                <a:latin typeface="Poppins"/>
                <a:ea typeface="Poppins"/>
                <a:cs typeface="Poppins"/>
                <a:sym typeface="Poppins"/>
              </a:rPr>
              <a:t>Vo</a:t>
            </a:r>
            <a:r>
              <a:rPr lang="en-US" sz="1840" spc="-36">
                <a:solidFill>
                  <a:srgbClr val="000000"/>
                </a:solidFill>
                <a:latin typeface="Poppins"/>
                <a:ea typeface="Poppins"/>
                <a:cs typeface="Poppins"/>
                <a:sym typeface="Poppins"/>
              </a:rPr>
              <a:t>or het OZR is dit framework toegepast op een vergelijking tussen UV-C en alcohol desinfectie van medische instrumenten.</a:t>
            </a:r>
          </a:p>
          <a:p>
            <a:pPr algn="l">
              <a:lnSpc>
                <a:spcPts val="1840"/>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DAHMKZnX_Ys</dc:identifier>
  <dcterms:modified xsi:type="dcterms:W3CDTF">2011-08-01T06:04:30Z</dcterms:modified>
  <cp:revision>1</cp:revision>
  <dc:title>Final Presentation LD Thesis lab</dc:title>
</cp:coreProperties>
</file>