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3" r:id="rId2"/>
  </p:sldMasterIdLst>
  <p:notesMasterIdLst>
    <p:notesMasterId r:id="rId18"/>
  </p:notesMasterIdLst>
  <p:sldIdLst>
    <p:sldId id="293" r:id="rId3"/>
    <p:sldId id="295" r:id="rId4"/>
    <p:sldId id="306" r:id="rId5"/>
    <p:sldId id="274" r:id="rId6"/>
    <p:sldId id="298" r:id="rId7"/>
    <p:sldId id="299" r:id="rId8"/>
    <p:sldId id="279" r:id="rId9"/>
    <p:sldId id="302" r:id="rId10"/>
    <p:sldId id="303" r:id="rId11"/>
    <p:sldId id="280" r:id="rId12"/>
    <p:sldId id="301" r:id="rId13"/>
    <p:sldId id="291" r:id="rId14"/>
    <p:sldId id="304" r:id="rId15"/>
    <p:sldId id="305" r:id="rId16"/>
    <p:sldId id="300" r:id="rId17"/>
  </p:sldIdLst>
  <p:sldSz cx="9144000" cy="6858000" type="screen4x3"/>
  <p:notesSz cx="6797675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ke Meeuwisse" initials="MM" lastIdx="24" clrIdx="0">
    <p:extLst/>
  </p:cmAuthor>
  <p:cmAuthor id="2" name="R. Kickert" initials="RK" lastIdx="7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79174" autoAdjust="0"/>
  </p:normalViewPr>
  <p:slideViewPr>
    <p:cSldViewPr snapToGrid="0" snapToObjects="1">
      <p:cViewPr varScale="1">
        <p:scale>
          <a:sx n="30" d="100"/>
          <a:sy n="30" d="100"/>
        </p:scale>
        <p:origin x="-111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3383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483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186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MSLQ-items:</a:t>
            </a:r>
            <a:r>
              <a:rPr lang="en-US" baseline="0" dirty="0" smtClean="0"/>
              <a:t> 7-puntsschaal</a:t>
            </a:r>
          </a:p>
          <a:p>
            <a:r>
              <a:rPr lang="en-US" baseline="0" dirty="0" err="1" smtClean="0"/>
              <a:t>Participatie</a:t>
            </a:r>
            <a:r>
              <a:rPr lang="en-US" baseline="0" dirty="0" smtClean="0"/>
              <a:t>: 5-punts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542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9128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2893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135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 op: bij GNK werden studenten met &lt;40 ECTS niet automatisch weggestuurd. Alleen studenten die niet voldaan hadden aan de studiebegeleidingsverplichting werden weggestuurd, de rest mocht het nog een jaar proberen. (maar nog geen 2</a:t>
            </a:r>
            <a:r>
              <a:rPr lang="nl-NL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jaars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vakken doen)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178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 smtClean="0"/>
              <a:t>Model van eerstejaars prestaties voor</a:t>
            </a:r>
            <a:r>
              <a:rPr lang="nl-BE" baseline="0" dirty="0" smtClean="0"/>
              <a:t> cohort 2008 op Kennis &amp; Inzicht-toetsen</a:t>
            </a:r>
            <a:endParaRPr lang="nl-BE" dirty="0" smtClean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952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Onderwijsprogramma</a:t>
            </a:r>
            <a:r>
              <a:rPr lang="nl-NL" baseline="0" dirty="0"/>
              <a:t> EMC: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integrated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theme-oriented curriculum at this school com-</a:t>
            </a:r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prises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3-year bachelor degree course followed by a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3-year masters degree course. The first year of the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Bachelor of Medicine is divided into three thematic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blocks of 11–16 weeks, which are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organised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around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pathophysiological systems and cover subjects, start-</a:t>
            </a:r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from the basic sciences, up to and including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clinical practice. Each study week covers one topic,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 as heart failure, which is dealt with in various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activities, including large-group learning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(lectures and patient demonstrations; 8 hours),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small-group learning (skills training and tutorials;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hours) and both guided (study assignments;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 hours) and unguided (8 hours) individual study.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Large-group sessions and guided study assignments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undertaken on a voluntary basis; for about a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quarter of the small-group sessions student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compulsory. The first year includes nine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written examinations, consisting of open-ended and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multiple-choice questions.</a:t>
            </a:r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174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Are mean self-regulated learning, participation and performance different under the new assessment system, compared to the old system?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047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RQ 2: Have the relations between self-regulated learning, participation and performance (as described by </a:t>
            </a:r>
            <a:r>
              <a:rPr lang="en-GB" dirty="0" err="1" smtClean="0"/>
              <a:t>Stegers-Jager</a:t>
            </a:r>
            <a:r>
              <a:rPr lang="en-GB" dirty="0" smtClean="0"/>
              <a:t> et al. (2012)) remained the same under the new assessment system? </a:t>
            </a:r>
            <a:endParaRPr lang="nl-NL" dirty="0" smtClean="0"/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896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dirty="0" smtClean="0"/>
              <a:t>1A</a:t>
            </a:r>
            <a:br>
              <a:rPr lang="nl-NL" b="1" dirty="0" smtClean="0"/>
            </a:br>
            <a:r>
              <a:rPr lang="nl-NL" dirty="0" smtClean="0">
                <a:sym typeface="Wingdings" panose="05000000000000000000" pitchFamily="2" charset="2"/>
              </a:rPr>
              <a:t> Hoe tactisch zijn</a:t>
            </a:r>
            <a:r>
              <a:rPr lang="nl-NL" dirty="0" smtClean="0"/>
              <a:t> geneeskundestudenten? (6.0 vs. 5.5)</a:t>
            </a:r>
            <a:br>
              <a:rPr lang="nl-NL" dirty="0" smtClean="0"/>
            </a:br>
            <a:r>
              <a:rPr lang="nl-NL" dirty="0" smtClean="0">
                <a:sym typeface="Wingdings" panose="05000000000000000000" pitchFamily="2" charset="2"/>
              </a:rPr>
              <a:t> Wat zou er gebeuren als de eis verder opgehoogd wordt?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 Hoe verhoudt dit zich tot welzijn en stressniveaus?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 Grade goals?</a:t>
            </a:r>
          </a:p>
          <a:p>
            <a:pPr defTabSz="966612">
              <a:defRPr/>
            </a:pPr>
            <a:r>
              <a:rPr lang="en-US" b="1" dirty="0" smtClean="0"/>
              <a:t>1B</a:t>
            </a:r>
            <a:r>
              <a:rPr lang="en-US" baseline="0" dirty="0" smtClean="0"/>
              <a:t> </a:t>
            </a:r>
            <a:br>
              <a:rPr lang="en-US" baseline="0" dirty="0" smtClean="0"/>
            </a:br>
            <a:r>
              <a:rPr lang="nl-NL" dirty="0" smtClean="0">
                <a:sym typeface="Wingdings" panose="05000000000000000000" pitchFamily="2" charset="2"/>
              </a:rPr>
              <a:t> extrinsieke motivatie tóch niet schadelijk voor intrinsieke motivatie? 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 Doelen onder N=N wellicht specifieker (alle 60 EC) en moeilijker, dus motiverender?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 Alleen verhoging in constructen die studenten noodzakelijk achten voor goede cijfers?</a:t>
            </a:r>
          </a:p>
          <a:p>
            <a:pPr defTabSz="966612">
              <a:defRPr/>
            </a:pPr>
            <a:r>
              <a:rPr lang="nl-NL" b="1" dirty="0" smtClean="0"/>
              <a:t>2</a:t>
            </a:r>
          </a:p>
          <a:p>
            <a:pPr defTabSz="966612">
              <a:defRPr/>
            </a:pPr>
            <a:r>
              <a:rPr lang="nl-NL" b="0" dirty="0" err="1" smtClean="0"/>
              <a:t>Not</a:t>
            </a:r>
            <a:r>
              <a:rPr lang="nl-NL" b="0" dirty="0" smtClean="0"/>
              <a:t> in line</a:t>
            </a:r>
            <a:r>
              <a:rPr lang="nl-NL" b="0" baseline="0" dirty="0" smtClean="0"/>
              <a:t> </a:t>
            </a:r>
            <a:r>
              <a:rPr lang="nl-NL" b="0" baseline="0" dirty="0" err="1" smtClean="0"/>
              <a:t>with</a:t>
            </a:r>
            <a:r>
              <a:rPr lang="nl-NL" b="0" baseline="0" dirty="0" smtClean="0"/>
              <a:t> </a:t>
            </a:r>
            <a:r>
              <a:rPr lang="nl-NL" b="0" baseline="0" dirty="0" err="1" smtClean="0"/>
              <a:t>previous</a:t>
            </a:r>
            <a:r>
              <a:rPr lang="nl-NL" b="0" baseline="0" dirty="0" smtClean="0"/>
              <a:t> research </a:t>
            </a:r>
            <a:r>
              <a:rPr lang="nl-NL" b="0" baseline="0" dirty="0" smtClean="0">
                <a:sym typeface="Wingdings" panose="05000000000000000000" pitchFamily="2" charset="2"/>
              </a:rPr>
              <a:t> high vs. </a:t>
            </a:r>
            <a:r>
              <a:rPr lang="nl-NL" b="0" baseline="0" dirty="0" err="1" smtClean="0">
                <a:sym typeface="Wingdings" panose="05000000000000000000" pitchFamily="2" charset="2"/>
              </a:rPr>
              <a:t>higher</a:t>
            </a:r>
            <a:r>
              <a:rPr lang="nl-NL" b="0" baseline="0" dirty="0" smtClean="0">
                <a:sym typeface="Wingdings" panose="05000000000000000000" pitchFamily="2" charset="2"/>
              </a:rPr>
              <a:t> </a:t>
            </a:r>
            <a:r>
              <a:rPr lang="nl-NL" b="0" baseline="0" dirty="0" err="1" smtClean="0">
                <a:sym typeface="Wingdings" panose="05000000000000000000" pitchFamily="2" charset="2"/>
              </a:rPr>
              <a:t>stakes</a:t>
            </a:r>
            <a:r>
              <a:rPr lang="nl-NL" b="0" baseline="0" dirty="0" smtClean="0">
                <a:sym typeface="Wingdings" panose="05000000000000000000" pitchFamily="2" charset="2"/>
              </a:rPr>
              <a:t>?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35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051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09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040"/>
            <a:ext cx="59410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4640"/>
            <a:ext cx="59410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Subtitel bewerken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59410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59410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93123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48742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Insert a picture and move it backwards with right mouse button &gt; send to back</a:t>
            </a:r>
          </a:p>
        </p:txBody>
      </p:sp>
    </p:spTree>
    <p:extLst>
      <p:ext uri="{BB962C8B-B14F-4D97-AF65-F5344CB8AC3E}">
        <p14:creationId xmlns:p14="http://schemas.microsoft.com/office/powerpoint/2010/main" val="298440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3pPr>
              <a:defRPr baseline="0"/>
            </a:lvl3pPr>
            <a:lvl5pPr>
              <a:defRPr baseline="0"/>
            </a:lvl5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smtClean="0">
                <a:solidFill>
                  <a:srgbClr val="002328"/>
                </a:solidFill>
              </a:rPr>
              <a:pPr/>
              <a:t>12/06/2017</a:t>
            </a:fld>
            <a:endParaRPr lang="en-GB">
              <a:solidFill>
                <a:srgbClr val="002328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9E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smtClean="0">
                <a:solidFill>
                  <a:srgbClr val="FF9E00"/>
                </a:solidFill>
              </a:rPr>
              <a:pPr/>
              <a:t>‹#›</a:t>
            </a:fld>
            <a:endParaRPr lang="en-GB">
              <a:solidFill>
                <a:srgbClr val="FF9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898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/>
              <a:t>Click to edit text</a:t>
            </a:r>
          </a:p>
          <a:p>
            <a:pPr lvl="1"/>
            <a:r>
              <a:rPr lang="en-GB" noProof="0"/>
              <a:t>Second level text</a:t>
            </a:r>
          </a:p>
          <a:p>
            <a:pPr lvl="2"/>
            <a:r>
              <a:rPr lang="en-GB" noProof="0"/>
              <a:t>Third level text</a:t>
            </a:r>
          </a:p>
          <a:p>
            <a:pPr lvl="3"/>
            <a:r>
              <a:rPr lang="en-GB" noProof="0"/>
              <a:t>Forth level text</a:t>
            </a:r>
          </a:p>
          <a:p>
            <a:pPr lvl="4"/>
            <a:r>
              <a:rPr lang="en-GB" noProof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smtClean="0">
                <a:solidFill>
                  <a:srgbClr val="002328"/>
                </a:solidFill>
              </a:rPr>
              <a:pPr/>
              <a:t>12/06/2017</a:t>
            </a:fld>
            <a:endParaRPr lang="en-GB">
              <a:solidFill>
                <a:srgbClr val="002328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9E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smtClean="0">
                <a:solidFill>
                  <a:srgbClr val="FF9E00"/>
                </a:solidFill>
              </a:rPr>
              <a:pPr/>
              <a:t>‹#›</a:t>
            </a:fld>
            <a:endParaRPr lang="en-GB">
              <a:solidFill>
                <a:srgbClr val="FF9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476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1296000"/>
            <a:ext cx="4014000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0" y="1295999"/>
            <a:ext cx="4015325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smtClean="0">
                <a:solidFill>
                  <a:srgbClr val="002328"/>
                </a:solidFill>
              </a:rPr>
              <a:pPr/>
              <a:t>12/06/2017</a:t>
            </a:fld>
            <a:endParaRPr lang="en-GB">
              <a:solidFill>
                <a:srgbClr val="002328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9E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smtClean="0">
                <a:solidFill>
                  <a:srgbClr val="FF9E00"/>
                </a:solidFill>
              </a:rPr>
              <a:pPr/>
              <a:t>‹#›</a:t>
            </a:fld>
            <a:endParaRPr lang="en-GB">
              <a:solidFill>
                <a:srgbClr val="FF9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174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296000"/>
            <a:ext cx="4014000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600200"/>
            <a:ext cx="40140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smtClean="0">
                <a:solidFill>
                  <a:srgbClr val="002328"/>
                </a:solidFill>
              </a:rPr>
              <a:pPr/>
              <a:t>12/06/2017</a:t>
            </a:fld>
            <a:endParaRPr lang="en-GB">
              <a:solidFill>
                <a:srgbClr val="002328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9E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smtClean="0">
                <a:solidFill>
                  <a:srgbClr val="FF9E00"/>
                </a:solidFill>
              </a:rPr>
              <a:pPr/>
              <a:t>‹#›</a:t>
            </a:fld>
            <a:endParaRPr lang="en-GB">
              <a:solidFill>
                <a:srgbClr val="FF9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717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smtClean="0">
                <a:solidFill>
                  <a:srgbClr val="002328"/>
                </a:solidFill>
              </a:rPr>
              <a:pPr/>
              <a:t>12/06/2017</a:t>
            </a:fld>
            <a:endParaRPr lang="en-GB">
              <a:solidFill>
                <a:srgbClr val="002328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9E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smtClean="0">
                <a:solidFill>
                  <a:srgbClr val="FF9E00"/>
                </a:solidFill>
              </a:rPr>
              <a:pPr/>
              <a:t>‹#›</a:t>
            </a:fld>
            <a:endParaRPr lang="en-GB">
              <a:solidFill>
                <a:srgbClr val="FF9E00"/>
              </a:solidFill>
            </a:endParaRPr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/>
              <a:t>Click on the icon to </a:t>
            </a:r>
            <a:br>
              <a:rPr lang="en-GB" noProof="0"/>
            </a:br>
            <a:r>
              <a:rPr lang="en-GB" noProof="0"/>
              <a:t>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3107495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smtClean="0">
                <a:solidFill>
                  <a:srgbClr val="002328"/>
                </a:solidFill>
              </a:rPr>
              <a:pPr/>
              <a:t>12/06/2017</a:t>
            </a:fld>
            <a:endParaRPr lang="en-GB">
              <a:solidFill>
                <a:srgbClr val="002328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9E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smtClean="0">
                <a:solidFill>
                  <a:srgbClr val="FF9E00"/>
                </a:solidFill>
              </a:rPr>
              <a:pPr/>
              <a:t>‹#›</a:t>
            </a:fld>
            <a:endParaRPr lang="en-GB">
              <a:solidFill>
                <a:srgbClr val="FF9E00"/>
              </a:solidFill>
            </a:endParaRPr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/>
              <a:t>Click on the icon to </a:t>
            </a:r>
            <a:br>
              <a:rPr lang="en-GB" noProof="0"/>
            </a:br>
            <a:r>
              <a:rPr lang="en-GB" noProof="0"/>
              <a:t>insert a picture</a:t>
            </a:r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/>
              <a:t>Click on the icon to </a:t>
            </a:r>
            <a:br>
              <a:rPr lang="en-GB" noProof="0"/>
            </a:br>
            <a:r>
              <a:rPr lang="en-GB" noProof="0"/>
              <a:t>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2785481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48742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Plaats een foto en zet die op de achtergrond met rechtermuisknop</a:t>
            </a:r>
            <a:br>
              <a:rPr lang="nl-NL" dirty="0"/>
            </a:br>
            <a:r>
              <a:rPr lang="nl-NL" dirty="0"/>
              <a:t> &gt; </a:t>
            </a:r>
            <a:r>
              <a:rPr lang="nl-NL" dirty="0" err="1"/>
              <a:t>send</a:t>
            </a:r>
            <a:r>
              <a:rPr lang="nl-NL" dirty="0"/>
              <a:t> to back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Click to edit title </a:t>
            </a: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smtClean="0">
                <a:solidFill>
                  <a:srgbClr val="002328"/>
                </a:solidFill>
              </a:rPr>
              <a:pPr/>
              <a:t>12/06/2017</a:t>
            </a:fld>
            <a:endParaRPr lang="en-GB">
              <a:solidFill>
                <a:srgbClr val="002328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smtClean="0">
                <a:solidFill>
                  <a:srgbClr val="FF9E00"/>
                </a:solidFill>
              </a:rPr>
              <a:pPr/>
              <a:t>‹#›</a:t>
            </a:fld>
            <a:endParaRPr lang="en-GB">
              <a:solidFill>
                <a:srgbClr val="FF9E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>
              <a:solidFill>
                <a:srgbClr val="FF9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907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smtClean="0">
                <a:solidFill>
                  <a:srgbClr val="002328"/>
                </a:solidFill>
              </a:rPr>
              <a:pPr/>
              <a:t>12/06/2017</a:t>
            </a:fld>
            <a:endParaRPr lang="en-GB">
              <a:solidFill>
                <a:srgbClr val="002328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smtClean="0">
                <a:solidFill>
                  <a:srgbClr val="FF9E00"/>
                </a:solidFill>
              </a:rPr>
              <a:pPr/>
              <a:t>‹#›</a:t>
            </a:fld>
            <a:endParaRPr lang="en-GB">
              <a:solidFill>
                <a:srgbClr val="FF9E00"/>
              </a:solidFill>
            </a:endParaRP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>
              <a:solidFill>
                <a:srgbClr val="FF9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038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smtClean="0">
                <a:solidFill>
                  <a:srgbClr val="002328"/>
                </a:solidFill>
              </a:rPr>
              <a:pPr/>
              <a:t>12/06/2017</a:t>
            </a:fld>
            <a:endParaRPr lang="en-GB">
              <a:solidFill>
                <a:srgbClr val="002328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smtClean="0">
                <a:solidFill>
                  <a:srgbClr val="FF9E00"/>
                </a:solidFill>
              </a:rPr>
              <a:pPr/>
              <a:t>‹#›</a:t>
            </a:fld>
            <a:endParaRPr lang="en-GB">
              <a:solidFill>
                <a:srgbClr val="FF9E00"/>
              </a:solidFill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>
              <a:solidFill>
                <a:srgbClr val="FF9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058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1296000"/>
            <a:ext cx="4014000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0" y="1295999"/>
            <a:ext cx="4015325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296000"/>
            <a:ext cx="4014000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600200"/>
            <a:ext cx="40140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 te bewerken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12-6-2017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1295401"/>
            <a:ext cx="8172000" cy="46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12-6-2017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6217570"/>
            <a:ext cx="324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  <p:pic>
        <p:nvPicPr>
          <p:cNvPr id="7" name="Afbeelding 6" descr="EU_Logo_Groen_300.png"/>
          <p:cNvPicPr>
            <a:picLocks noChangeAspect="1"/>
          </p:cNvPicPr>
          <p:nvPr userDrawn="1"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6012000"/>
            <a:ext cx="1432608" cy="576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88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1pPr>
      <a:lvl2pPr marL="576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864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1152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440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1295401"/>
            <a:ext cx="8172000" cy="46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/>
              <a:t>Click to edit text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en-GB" smtClean="0">
                <a:solidFill>
                  <a:srgbClr val="002328"/>
                </a:solidFill>
              </a:rPr>
              <a:pPr/>
              <a:t>12/06/2017</a:t>
            </a:fld>
            <a:endParaRPr lang="en-GB">
              <a:solidFill>
                <a:srgbClr val="002328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en-GB">
              <a:solidFill>
                <a:srgbClr val="FF9E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6217570"/>
            <a:ext cx="324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en-GB" smtClean="0">
                <a:solidFill>
                  <a:srgbClr val="FF9E00"/>
                </a:solidFill>
              </a:rPr>
              <a:pPr/>
              <a:t>‹#›</a:t>
            </a:fld>
            <a:endParaRPr lang="en-GB">
              <a:solidFill>
                <a:srgbClr val="FF9E00"/>
              </a:solidFill>
            </a:endParaRPr>
          </a:p>
        </p:txBody>
      </p:sp>
      <p:pic>
        <p:nvPicPr>
          <p:cNvPr id="7" name="Afbeelding 6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6012000"/>
            <a:ext cx="1432608" cy="576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10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 baseline="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88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576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864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3pPr>
      <a:lvl4pPr marL="1152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440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tline.cbs.nl/StatWeb/publication/?VW=T&amp;DM=SLNL&amp;PA=71199NED&amp;D1=0-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261" y="979050"/>
            <a:ext cx="5748637" cy="20518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3600" dirty="0" smtClean="0"/>
              <a:t>The role </a:t>
            </a:r>
            <a:r>
              <a:rPr lang="en-GB" sz="3600" dirty="0"/>
              <a:t>of the </a:t>
            </a:r>
            <a:r>
              <a:rPr lang="en-GB" sz="3600" dirty="0" smtClean="0"/>
              <a:t>assessment 	system </a:t>
            </a:r>
            <a:r>
              <a:rPr lang="en-GB" sz="3600" dirty="0"/>
              <a:t>in the </a:t>
            </a:r>
            <a:r>
              <a:rPr lang="en-GB" sz="3600" dirty="0" smtClean="0"/>
              <a:t>relation 	  	  between </a:t>
            </a:r>
            <a:r>
              <a:rPr lang="en-GB" sz="3600" dirty="0"/>
              <a:t>learning 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	  and performance</a:t>
            </a:r>
            <a:endParaRPr lang="en-GB" sz="3600" dirty="0"/>
          </a:p>
        </p:txBody>
      </p:sp>
      <p:sp>
        <p:nvSpPr>
          <p:cNvPr id="4" name="Subtitel 2"/>
          <p:cNvSpPr txBox="1">
            <a:spLocks/>
          </p:cNvSpPr>
          <p:nvPr/>
        </p:nvSpPr>
        <p:spPr>
          <a:xfrm>
            <a:off x="3823855" y="3888776"/>
            <a:ext cx="5392881" cy="296922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 baseline="0">
                <a:solidFill>
                  <a:srgbClr val="FFFFFF"/>
                </a:solidFill>
                <a:latin typeface="Museo Sans 100"/>
                <a:ea typeface="+mn-ea"/>
                <a:cs typeface="Museo Sans 100"/>
              </a:defRPr>
            </a:lvl1pPr>
            <a:lvl2pPr marL="4572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2pPr>
            <a:lvl3pPr marL="9144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3pPr>
            <a:lvl4pPr marL="13716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4pPr>
            <a:lvl5pPr marL="18288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900" b="1" smtClean="0">
                <a:solidFill>
                  <a:schemeClr val="tx1"/>
                </a:solidFill>
                <a:latin typeface="+mj-lt"/>
              </a:rPr>
              <a:t> Rob Kickert</a:t>
            </a:r>
            <a:r>
              <a:rPr lang="nl-NL" sz="1900" b="1" baseline="3000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nl-NL" sz="1900" smtClean="0">
                <a:solidFill>
                  <a:schemeClr val="tx1"/>
                </a:solidFill>
                <a:latin typeface="+mj-lt"/>
              </a:rPr>
              <a:t>, </a:t>
            </a:r>
            <a:br>
              <a:rPr lang="nl-NL" sz="1900" smtClean="0">
                <a:solidFill>
                  <a:schemeClr val="tx1"/>
                </a:solidFill>
                <a:latin typeface="+mj-lt"/>
              </a:rPr>
            </a:br>
            <a:r>
              <a:rPr lang="nl-NL" sz="1900" smtClean="0">
                <a:solidFill>
                  <a:schemeClr val="tx1"/>
                </a:solidFill>
                <a:latin typeface="+mj-lt"/>
              </a:rPr>
              <a:t> Karen Stegers-Jager</a:t>
            </a:r>
            <a:r>
              <a:rPr lang="nl-NL" sz="1900" baseline="3000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nl-NL" sz="1900" smtClean="0">
                <a:solidFill>
                  <a:schemeClr val="tx1"/>
                </a:solidFill>
                <a:latin typeface="+mj-lt"/>
              </a:rPr>
              <a:t>, </a:t>
            </a:r>
            <a:br>
              <a:rPr lang="nl-NL" sz="1900" smtClean="0">
                <a:solidFill>
                  <a:schemeClr val="tx1"/>
                </a:solidFill>
                <a:latin typeface="+mj-lt"/>
              </a:rPr>
            </a:br>
            <a:r>
              <a:rPr lang="nl-NL" sz="1900" smtClean="0">
                <a:solidFill>
                  <a:schemeClr val="tx1"/>
                </a:solidFill>
                <a:latin typeface="+mj-lt"/>
              </a:rPr>
              <a:t> Marieke Meeuwisse</a:t>
            </a:r>
            <a:r>
              <a:rPr lang="nl-NL" sz="1900" baseline="3000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nl-NL" sz="1900" smtClean="0">
                <a:solidFill>
                  <a:schemeClr val="tx1"/>
                </a:solidFill>
                <a:latin typeface="+mj-lt"/>
              </a:rPr>
              <a:t>, </a:t>
            </a:r>
            <a:br>
              <a:rPr lang="nl-NL" sz="1900" smtClean="0">
                <a:solidFill>
                  <a:schemeClr val="tx1"/>
                </a:solidFill>
                <a:latin typeface="+mj-lt"/>
              </a:rPr>
            </a:br>
            <a:r>
              <a:rPr lang="nl-NL" sz="1900" smtClean="0">
                <a:solidFill>
                  <a:schemeClr val="tx1"/>
                </a:solidFill>
                <a:latin typeface="+mj-lt"/>
              </a:rPr>
              <a:t> Lidia Arends</a:t>
            </a:r>
            <a:r>
              <a:rPr lang="nl-NL" sz="1900" baseline="30000" smtClean="0">
                <a:solidFill>
                  <a:schemeClr val="tx1"/>
                </a:solidFill>
                <a:latin typeface="+mj-lt"/>
              </a:rPr>
              <a:t>1,3</a:t>
            </a:r>
            <a:r>
              <a:rPr lang="nl-NL" sz="1900" smtClean="0">
                <a:solidFill>
                  <a:schemeClr val="tx1"/>
                </a:solidFill>
                <a:latin typeface="+mj-lt"/>
              </a:rPr>
              <a:t>, </a:t>
            </a:r>
            <a:br>
              <a:rPr lang="nl-NL" sz="1900" smtClean="0">
                <a:solidFill>
                  <a:schemeClr val="tx1"/>
                </a:solidFill>
                <a:latin typeface="+mj-lt"/>
              </a:rPr>
            </a:br>
            <a:r>
              <a:rPr lang="nl-NL" sz="1900" smtClean="0">
                <a:solidFill>
                  <a:schemeClr val="tx1"/>
                </a:solidFill>
                <a:latin typeface="+mj-lt"/>
              </a:rPr>
              <a:t> Peter Prinzie</a:t>
            </a:r>
            <a:r>
              <a:rPr lang="nl-NL" sz="1900" baseline="3000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nl-NL" sz="190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nl-NL" sz="1400" baseline="3000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nl-NL" sz="1400" smtClean="0">
                <a:solidFill>
                  <a:schemeClr val="tx1"/>
                </a:solidFill>
                <a:latin typeface="+mj-lt"/>
              </a:rPr>
              <a:t>Department of Psychology, Education &amp; Child Studies (DPECS)</a:t>
            </a:r>
            <a:endParaRPr lang="nl-NL" sz="1400" baseline="30000" smtClean="0">
              <a:solidFill>
                <a:schemeClr val="tx1"/>
              </a:solidFill>
              <a:latin typeface="+mj-lt"/>
            </a:endParaRPr>
          </a:p>
          <a:p>
            <a:r>
              <a:rPr lang="en-US" altLang="en-US" sz="1400" baseline="3000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2</a:t>
            </a:r>
            <a:r>
              <a:rPr lang="en-US" altLang="en-US" sz="140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Institute of Medical Education Research Rotterdam (IMERR)</a:t>
            </a:r>
          </a:p>
          <a:p>
            <a:r>
              <a:rPr lang="en-US" sz="1400" baseline="30000" smtClean="0">
                <a:solidFill>
                  <a:schemeClr val="tx1"/>
                </a:solidFill>
                <a:latin typeface="+mj-lt"/>
              </a:rPr>
              <a:t>3</a:t>
            </a:r>
            <a:r>
              <a:rPr lang="en-US" sz="1400" smtClean="0">
                <a:solidFill>
                  <a:schemeClr val="tx1"/>
                </a:solidFill>
                <a:latin typeface="+mj-lt"/>
              </a:rPr>
              <a:t>Department of Biostatistics, Erasmus MC</a:t>
            </a:r>
            <a:endParaRPr lang="nl-NL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572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References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924791"/>
            <a:ext cx="8172000" cy="5050610"/>
          </a:xfrm>
        </p:spPr>
        <p:txBody>
          <a:bodyPr/>
          <a:lstStyle/>
          <a:p>
            <a:pPr lvl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</a:pP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Blom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S., &amp; </a:t>
            </a: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Severiens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S. (2008). Engagement in self-regulated deep learning of successful 	immigrant and non-immigrant students in inner city schools. </a:t>
            </a:r>
            <a:r>
              <a:rPr lang="en-GB" sz="1600" i="1" dirty="0">
                <a:solidFill>
                  <a:prstClr val="black"/>
                </a:solidFill>
                <a:latin typeface="Calibri"/>
                <a:cs typeface="+mn-cs"/>
              </a:rPr>
              <a:t>European Journal of 	Psychology of Education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</a:t>
            </a:r>
            <a:r>
              <a:rPr lang="en-GB" sz="1600" i="1" dirty="0">
                <a:solidFill>
                  <a:prstClr val="black"/>
                </a:solidFill>
                <a:latin typeface="Calibri"/>
                <a:cs typeface="+mn-cs"/>
              </a:rPr>
              <a:t>23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41–58. doi:10.1007/BF03173139</a:t>
            </a:r>
            <a:endParaRPr lang="nl-NL" sz="1600" dirty="0">
              <a:solidFill>
                <a:prstClr val="black"/>
              </a:solidFill>
              <a:latin typeface="Calibri"/>
              <a:cs typeface="+mn-cs"/>
            </a:endParaRPr>
          </a:p>
          <a:p>
            <a:pPr lvl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</a:pPr>
            <a:r>
              <a:rPr lang="nl-NL" sz="1600" dirty="0">
                <a:latin typeface="Calibri" panose="020F0502020204030204" pitchFamily="34" charset="0"/>
              </a:rPr>
              <a:t>CBS (2014). </a:t>
            </a:r>
            <a:r>
              <a:rPr lang="nl-NL" sz="1600" i="1" dirty="0">
                <a:latin typeface="Calibri" panose="020F0502020204030204" pitchFamily="34" charset="0"/>
              </a:rPr>
              <a:t>WO: studievoortgang, vooropleiding, studierichting, herkomstgroepering</a:t>
            </a:r>
            <a:r>
              <a:rPr lang="nl-NL" sz="1600" dirty="0">
                <a:latin typeface="Calibri" panose="020F0502020204030204" pitchFamily="34" charset="0"/>
              </a:rPr>
              <a:t>. </a:t>
            </a:r>
            <a:r>
              <a:rPr lang="en-GB" sz="1600" dirty="0">
                <a:latin typeface="Calibri" panose="020F0502020204030204" pitchFamily="34" charset="0"/>
              </a:rPr>
              <a:t>Retrieved 	from </a:t>
            </a:r>
            <a:r>
              <a:rPr lang="en-GB" sz="1600" u="sng" dirty="0">
                <a:latin typeface="Calibri" panose="020F0502020204030204" pitchFamily="34" charset="0"/>
                <a:hlinkClick r:id="rId3"/>
              </a:rPr>
              <a:t>http://statline.cbs.nl/</a:t>
            </a:r>
            <a:r>
              <a:rPr lang="en-GB" sz="1600" u="sng" dirty="0">
                <a:latin typeface="Calibri" panose="020F0502020204030204" pitchFamily="34" charset="0"/>
              </a:rPr>
              <a:t>.</a:t>
            </a:r>
            <a:endParaRPr lang="en-GB" sz="1600" dirty="0">
              <a:solidFill>
                <a:prstClr val="black"/>
              </a:solidFill>
              <a:latin typeface="Calibri" panose="020F0502020204030204" pitchFamily="34" charset="0"/>
              <a:cs typeface="+mn-cs"/>
            </a:endParaRPr>
          </a:p>
          <a:p>
            <a:pPr lvl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</a:pP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Credé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M., </a:t>
            </a: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Roch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S. G., &amp; </a:t>
            </a: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Kieszczynka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U. M. (2010). Class Attendance in College A Meta-Analytic 	Review of the Relationship of Class Attendance With Grades and Student 	Characteristics. </a:t>
            </a:r>
            <a:r>
              <a:rPr lang="en-GB" sz="1600" i="1" dirty="0">
                <a:solidFill>
                  <a:prstClr val="black"/>
                </a:solidFill>
                <a:latin typeface="Calibri"/>
                <a:cs typeface="+mn-cs"/>
              </a:rPr>
              <a:t>Review of Educational Research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</a:t>
            </a:r>
            <a:r>
              <a:rPr lang="en-GB" sz="1600" i="1" dirty="0">
                <a:solidFill>
                  <a:prstClr val="black"/>
                </a:solidFill>
                <a:latin typeface="Calibri"/>
                <a:cs typeface="+mn-cs"/>
              </a:rPr>
              <a:t>80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272–295. 	doi:10.3102/0034654310362998</a:t>
            </a:r>
            <a:endParaRPr lang="nl-NL" sz="1600" dirty="0">
              <a:solidFill>
                <a:prstClr val="black"/>
              </a:solidFill>
              <a:latin typeface="Calibri"/>
              <a:cs typeface="+mn-cs"/>
            </a:endParaRPr>
          </a:p>
          <a:p>
            <a:pPr lvl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</a:pP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Pintrich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P. R., &amp; de Groot, E. V. (1990). Motivational and self-regulated learning components of 	classroom academic performance. </a:t>
            </a:r>
            <a:r>
              <a:rPr lang="en-GB" sz="1600" i="1" dirty="0">
                <a:solidFill>
                  <a:prstClr val="black"/>
                </a:solidFill>
                <a:latin typeface="Calibri"/>
                <a:cs typeface="+mn-cs"/>
              </a:rPr>
              <a:t>Journal of Educational Psychology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</a:t>
            </a:r>
            <a:r>
              <a:rPr lang="en-GB" sz="1600" i="1" dirty="0">
                <a:solidFill>
                  <a:prstClr val="black"/>
                </a:solidFill>
                <a:latin typeface="Calibri"/>
                <a:cs typeface="+mn-cs"/>
              </a:rPr>
              <a:t>82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33–40. 	doi:10.1037/0022-0663.82.1.33</a:t>
            </a:r>
            <a:endParaRPr lang="nl-NL" sz="1600" dirty="0">
              <a:solidFill>
                <a:prstClr val="black"/>
              </a:solidFill>
              <a:latin typeface="Calibri"/>
              <a:cs typeface="+mn-cs"/>
            </a:endParaRPr>
          </a:p>
          <a:p>
            <a:pPr lvl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</a:pP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Pintrich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P. R., Smith, D. A. F., Garcia, T., &amp; </a:t>
            </a: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Mckeachie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W. J. (1993). Reliability and Predictive Validity 	of the Motivated Strategies for Learning Questionnaire (</a:t>
            </a: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Mslq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). </a:t>
            </a:r>
            <a:r>
              <a:rPr lang="en-GB" sz="1600" i="1" dirty="0">
                <a:solidFill>
                  <a:prstClr val="black"/>
                </a:solidFill>
                <a:latin typeface="Calibri"/>
                <a:cs typeface="+mn-cs"/>
              </a:rPr>
              <a:t>Educational and 	Psychological Measurement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</a:t>
            </a:r>
            <a:r>
              <a:rPr lang="en-GB" sz="1600" i="1" dirty="0">
                <a:solidFill>
                  <a:prstClr val="black"/>
                </a:solidFill>
                <a:latin typeface="Calibri"/>
                <a:cs typeface="+mn-cs"/>
              </a:rPr>
              <a:t>53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801–813. doi:10.1177/0013164493053003024</a:t>
            </a:r>
            <a:endParaRPr lang="nl-NL" sz="1600" dirty="0">
              <a:solidFill>
                <a:prstClr val="black"/>
              </a:solidFill>
              <a:latin typeface="Calibri"/>
              <a:cs typeface="+mn-cs"/>
            </a:endParaRPr>
          </a:p>
          <a:p>
            <a:pPr lvl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</a:pP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Schmidt, H. G., Cohen-</a:t>
            </a: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Schotanus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J., Van der </a:t>
            </a: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Molen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H. T., Splinter, T. A. W., </a:t>
            </a: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Bulte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J., </a:t>
            </a: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Holdrinet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R., 	&amp; Van </a:t>
            </a: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Rossum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H. J. M. (2009). Learning more by being taught less: a “time-for-self-	study” theory explaining curricular effects on graduation rate and study duration. 	</a:t>
            </a:r>
            <a:r>
              <a:rPr lang="en-GB" sz="1600" i="1" dirty="0">
                <a:solidFill>
                  <a:prstClr val="black"/>
                </a:solidFill>
                <a:latin typeface="Calibri"/>
                <a:cs typeface="+mn-cs"/>
              </a:rPr>
              <a:t>Higher Education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</a:t>
            </a:r>
            <a:r>
              <a:rPr lang="en-GB" sz="1600" i="1" dirty="0">
                <a:solidFill>
                  <a:prstClr val="black"/>
                </a:solidFill>
                <a:latin typeface="Calibri"/>
                <a:cs typeface="+mn-cs"/>
              </a:rPr>
              <a:t>60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287–300. doi:10.1007/s10734-009-9300-3</a:t>
            </a:r>
            <a:endParaRPr lang="nl-NL" sz="1600" dirty="0">
              <a:solidFill>
                <a:prstClr val="black"/>
              </a:solidFill>
              <a:latin typeface="Calibri"/>
              <a:cs typeface="+mn-cs"/>
            </a:endParaRPr>
          </a:p>
          <a:p>
            <a:pPr lvl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</a:pP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Stegers-Jager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K. M., Cohen-</a:t>
            </a: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Schotanus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J., &amp; </a:t>
            </a:r>
            <a:r>
              <a:rPr lang="en-GB" sz="1600" dirty="0" err="1">
                <a:solidFill>
                  <a:prstClr val="black"/>
                </a:solidFill>
                <a:latin typeface="Calibri"/>
                <a:cs typeface="+mn-cs"/>
              </a:rPr>
              <a:t>Themmen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A. P. N. (2012). Motivation, learning 	strategies, participation and medical school performance. </a:t>
            </a:r>
            <a:r>
              <a:rPr lang="en-GB" sz="1600" i="1" dirty="0">
                <a:solidFill>
                  <a:prstClr val="black"/>
                </a:solidFill>
                <a:latin typeface="Calibri"/>
                <a:cs typeface="+mn-cs"/>
              </a:rPr>
              <a:t>Medical Education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</a:t>
            </a:r>
            <a:b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</a:b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	</a:t>
            </a:r>
            <a:r>
              <a:rPr lang="en-GB" sz="1600" i="1" dirty="0">
                <a:solidFill>
                  <a:prstClr val="black"/>
                </a:solidFill>
                <a:latin typeface="Calibri"/>
                <a:cs typeface="+mn-cs"/>
              </a:rPr>
              <a:t>46</a:t>
            </a:r>
            <a:r>
              <a:rPr lang="en-GB" sz="1600" dirty="0">
                <a:solidFill>
                  <a:prstClr val="black"/>
                </a:solidFill>
                <a:latin typeface="Calibri"/>
                <a:cs typeface="+mn-cs"/>
              </a:rPr>
              <a:t>, 678–688. doi:10.1111/j.1365-2923.2012.04284.x</a:t>
            </a:r>
            <a:endParaRPr lang="nl-NL" sz="1600" dirty="0">
              <a:solidFill>
                <a:prstClr val="black"/>
              </a:solidFill>
              <a:latin typeface="Calibri"/>
              <a:cs typeface="+mn-cs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730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 </a:t>
            </a:r>
            <a:r>
              <a:rPr lang="nl-NL" dirty="0" err="1" smtClean="0"/>
              <a:t>strategic</a:t>
            </a:r>
            <a:r>
              <a:rPr lang="nl-NL" dirty="0" smtClean="0"/>
              <a:t> student?</a:t>
            </a:r>
            <a:endParaRPr lang="nl-NL" dirty="0"/>
          </a:p>
        </p:txBody>
      </p:sp>
      <p:sp>
        <p:nvSpPr>
          <p:cNvPr id="12" name="TextBox 11"/>
          <p:cNvSpPr txBox="1"/>
          <p:nvPr/>
        </p:nvSpPr>
        <p:spPr>
          <a:xfrm>
            <a:off x="4741529" y="278272"/>
            <a:ext cx="349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r</a:t>
            </a:r>
            <a:r>
              <a:rPr lang="nl-NL" baseline="-25000" dirty="0" err="1" smtClean="0"/>
              <a:t>assessmentsystem-average</a:t>
            </a:r>
            <a:r>
              <a:rPr lang="nl-NL" baseline="-25000" dirty="0" smtClean="0"/>
              <a:t> </a:t>
            </a:r>
            <a:r>
              <a:rPr lang="nl-NL" baseline="-25000" dirty="0" err="1" smtClean="0"/>
              <a:t>grade</a:t>
            </a:r>
            <a:r>
              <a:rPr lang="nl-NL" dirty="0" smtClean="0"/>
              <a:t> = .28</a:t>
            </a:r>
            <a:endParaRPr lang="nl-NL" dirty="0"/>
          </a:p>
        </p:txBody>
      </p:sp>
      <p:sp>
        <p:nvSpPr>
          <p:cNvPr id="3" name="TextBox 2"/>
          <p:cNvSpPr txBox="1"/>
          <p:nvPr/>
        </p:nvSpPr>
        <p:spPr>
          <a:xfrm>
            <a:off x="883227" y="955964"/>
            <a:ext cx="2213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Old (</a:t>
            </a:r>
            <a:r>
              <a:rPr lang="nl-NL" dirty="0" err="1" smtClean="0"/>
              <a:t>conjunctive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10" name="TextBox 9"/>
          <p:cNvSpPr txBox="1"/>
          <p:nvPr/>
        </p:nvSpPr>
        <p:spPr>
          <a:xfrm>
            <a:off x="5690777" y="937370"/>
            <a:ext cx="2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New (</a:t>
            </a:r>
            <a:r>
              <a:rPr lang="nl-NL" dirty="0" err="1" smtClean="0"/>
              <a:t>compensatory</a:t>
            </a:r>
            <a:r>
              <a:rPr lang="nl-NL" dirty="0" smtClean="0"/>
              <a:t>)</a:t>
            </a:r>
            <a:endParaRPr lang="nl-NL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5" y="1254312"/>
            <a:ext cx="5491626" cy="380012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124191" y="1819644"/>
            <a:ext cx="0" cy="28323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7525" y="1254311"/>
            <a:ext cx="5491625" cy="380012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6905553" y="1819644"/>
            <a:ext cx="0" cy="28147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07037" y="1506342"/>
            <a:ext cx="627160" cy="6266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7" name="TextBox 16"/>
          <p:cNvSpPr txBox="1"/>
          <p:nvPr/>
        </p:nvSpPr>
        <p:spPr>
          <a:xfrm>
            <a:off x="8699860" y="1506342"/>
            <a:ext cx="888279" cy="6266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4" name="TextBox 13"/>
          <p:cNvSpPr txBox="1"/>
          <p:nvPr/>
        </p:nvSpPr>
        <p:spPr>
          <a:xfrm>
            <a:off x="895032" y="5127094"/>
            <a:ext cx="285964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u="sng" dirty="0" err="1" smtClean="0"/>
              <a:t>Average</a:t>
            </a:r>
            <a:r>
              <a:rPr lang="nl-NL" u="sng" dirty="0" smtClean="0"/>
              <a:t> </a:t>
            </a:r>
            <a:r>
              <a:rPr lang="nl-NL" u="sng" dirty="0" err="1" smtClean="0"/>
              <a:t>grade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M = </a:t>
            </a:r>
            <a:r>
              <a:rPr lang="nl-NL" dirty="0" smtClean="0"/>
              <a:t>6.06, </a:t>
            </a:r>
            <a:r>
              <a:rPr lang="nl-NL" dirty="0"/>
              <a:t/>
            </a:r>
            <a:br>
              <a:rPr lang="nl-NL" dirty="0"/>
            </a:br>
            <a:r>
              <a:rPr lang="nl-NL" dirty="0" err="1"/>
              <a:t>sd</a:t>
            </a:r>
            <a:r>
              <a:rPr lang="nl-NL" dirty="0"/>
              <a:t> = </a:t>
            </a:r>
            <a:r>
              <a:rPr lang="nl-NL" dirty="0" smtClean="0"/>
              <a:t>.937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N = </a:t>
            </a:r>
            <a:r>
              <a:rPr lang="nl-NL" dirty="0" smtClean="0"/>
              <a:t>648</a:t>
            </a:r>
            <a:br>
              <a:rPr lang="nl-NL" dirty="0" smtClean="0"/>
            </a:br>
            <a:r>
              <a:rPr lang="nl-NL" dirty="0" smtClean="0"/>
              <a:t>73.8 % ≥ 5.5</a:t>
            </a:r>
            <a:endParaRPr lang="nl-NL" dirty="0"/>
          </a:p>
        </p:txBody>
      </p:sp>
      <p:sp>
        <p:nvSpPr>
          <p:cNvPr id="18" name="TextBox 17"/>
          <p:cNvSpPr txBox="1"/>
          <p:nvPr/>
        </p:nvSpPr>
        <p:spPr>
          <a:xfrm>
            <a:off x="5376217" y="5191515"/>
            <a:ext cx="3287308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u="sng" dirty="0" err="1" smtClean="0"/>
              <a:t>Average</a:t>
            </a:r>
            <a:r>
              <a:rPr lang="nl-NL" u="sng" dirty="0" smtClean="0"/>
              <a:t> </a:t>
            </a:r>
            <a:r>
              <a:rPr lang="nl-NL" u="sng" dirty="0" err="1" smtClean="0"/>
              <a:t>grade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M = </a:t>
            </a:r>
            <a:r>
              <a:rPr lang="nl-NL" dirty="0" smtClean="0"/>
              <a:t>6.57, </a:t>
            </a:r>
            <a:r>
              <a:rPr lang="nl-NL" dirty="0"/>
              <a:t/>
            </a:r>
            <a:br>
              <a:rPr lang="nl-NL" dirty="0"/>
            </a:br>
            <a:r>
              <a:rPr lang="nl-NL" dirty="0" err="1"/>
              <a:t>sd</a:t>
            </a:r>
            <a:r>
              <a:rPr lang="nl-NL" dirty="0"/>
              <a:t> = </a:t>
            </a:r>
            <a:r>
              <a:rPr lang="nl-NL" dirty="0" smtClean="0"/>
              <a:t>.809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N = </a:t>
            </a:r>
            <a:r>
              <a:rPr lang="nl-NL" dirty="0" smtClean="0"/>
              <a:t>529</a:t>
            </a:r>
            <a:br>
              <a:rPr lang="nl-NL" dirty="0" smtClean="0"/>
            </a:br>
            <a:r>
              <a:rPr lang="nl-NL" dirty="0" smtClean="0"/>
              <a:t>77.9% </a:t>
            </a:r>
            <a:r>
              <a:rPr lang="nl-NL" dirty="0"/>
              <a:t>≥ </a:t>
            </a:r>
            <a:r>
              <a:rPr lang="nl-NL" dirty="0" smtClean="0"/>
              <a:t>6.0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876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Example</a:t>
            </a:r>
            <a:r>
              <a:rPr lang="nl-NL" dirty="0" smtClean="0"/>
              <a:t> items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nl-NL" dirty="0"/>
              <a:t>				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741614"/>
              </p:ext>
            </p:extLst>
          </p:nvPr>
        </p:nvGraphicFramePr>
        <p:xfrm>
          <a:off x="391315" y="834632"/>
          <a:ext cx="8364378" cy="5839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03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54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3523">
                <a:tc>
                  <a:txBody>
                    <a:bodyPr/>
                    <a:lstStyle/>
                    <a:p>
                      <a:r>
                        <a:rPr lang="nl-NL" dirty="0"/>
                        <a:t>Construct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Example</a:t>
                      </a:r>
                      <a:r>
                        <a:rPr lang="nl-NL" dirty="0" smtClean="0"/>
                        <a:t> item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7449">
                <a:tc>
                  <a:txBody>
                    <a:bodyPr/>
                    <a:lstStyle/>
                    <a:p>
                      <a:r>
                        <a:rPr lang="nl-NL" dirty="0" err="1"/>
                        <a:t>Task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value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am very interested in the content area of this course</a:t>
                      </a:r>
                      <a:endParaRPr lang="nl-NL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7449">
                <a:tc>
                  <a:txBody>
                    <a:bodyPr/>
                    <a:lstStyle/>
                    <a:p>
                      <a:r>
                        <a:rPr lang="nl-NL" dirty="0" err="1"/>
                        <a:t>Intrinsic</a:t>
                      </a:r>
                      <a:r>
                        <a:rPr lang="nl-NL" baseline="0" dirty="0"/>
                        <a:t> </a:t>
                      </a:r>
                      <a:r>
                        <a:rPr lang="nl-NL" dirty="0"/>
                        <a:t>goal </a:t>
                      </a:r>
                      <a:r>
                        <a:rPr lang="nl-NL" dirty="0" err="1"/>
                        <a:t>orientation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a class like this, I prefer course material that arouses my curiosity, even if it is difficult to learn</a:t>
                      </a:r>
                      <a:endParaRPr lang="nl-NL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3523">
                <a:tc>
                  <a:txBody>
                    <a:bodyPr/>
                    <a:lstStyle/>
                    <a:p>
                      <a:r>
                        <a:rPr lang="nl-NL" dirty="0" err="1"/>
                        <a:t>Self-efficacy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expect to do well in this class</a:t>
                      </a:r>
                      <a:endParaRPr lang="nl-NL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7449">
                <a:tc>
                  <a:txBody>
                    <a:bodyPr/>
                    <a:lstStyle/>
                    <a:p>
                      <a:r>
                        <a:rPr lang="nl-NL" dirty="0" err="1"/>
                        <a:t>Elaboration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try to relate ideas in this subject to those in other courses </a:t>
                      </a:r>
                      <a:r>
                        <a:rPr lang="nl-NL" sz="18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whenever</a:t>
                      </a:r>
                      <a:r>
                        <a:rPr lang="nl-NL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18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possible</a:t>
                      </a:r>
                      <a:endParaRPr lang="nl-NL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7449">
                <a:tc>
                  <a:txBody>
                    <a:bodyPr/>
                    <a:lstStyle/>
                    <a:p>
                      <a:r>
                        <a:rPr lang="nl-NL" dirty="0" err="1"/>
                        <a:t>Organisation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make simple charts, diagrams, or tables to help me organize </a:t>
                      </a:r>
                      <a:r>
                        <a:rPr lang="nl-NL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course </a:t>
                      </a:r>
                      <a:r>
                        <a:rPr lang="nl-NL" sz="18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material</a:t>
                      </a:r>
                      <a:endParaRPr lang="nl-NL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7449">
                <a:tc>
                  <a:txBody>
                    <a:bodyPr/>
                    <a:lstStyle/>
                    <a:p>
                      <a:r>
                        <a:rPr lang="nl-NL" dirty="0" err="1"/>
                        <a:t>Metacognition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Before I study new course material thoroughly, I often skim it to see how it is organized.</a:t>
                      </a:r>
                      <a:endParaRPr lang="nl-NL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7449">
                <a:tc>
                  <a:txBody>
                    <a:bodyPr/>
                    <a:lstStyle/>
                    <a:p>
                      <a:r>
                        <a:rPr lang="nl-NL" dirty="0"/>
                        <a:t>Effort </a:t>
                      </a:r>
                      <a:r>
                        <a:rPr lang="nl-NL" dirty="0" err="1"/>
                        <a:t>regulation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work hard to do well in this class even if I don't like what we </a:t>
                      </a:r>
                      <a:r>
                        <a:rPr lang="nl-NL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are </a:t>
                      </a:r>
                      <a:r>
                        <a:rPr lang="nl-NL" sz="180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doing</a:t>
                      </a:r>
                      <a:endParaRPr lang="nl-NL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27449">
                <a:tc>
                  <a:txBody>
                    <a:bodyPr/>
                    <a:lstStyle/>
                    <a:p>
                      <a:r>
                        <a:rPr lang="nl-NL" dirty="0"/>
                        <a:t>Time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make good use of my study time for this course</a:t>
                      </a:r>
                      <a:endParaRPr lang="nl-NL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27449"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Participation skills training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percentage of the skills trainings did you attend?</a:t>
                      </a:r>
                      <a:endParaRPr lang="nl-NL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25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results</a:t>
            </a:r>
            <a:endParaRPr lang="nl-NL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232324"/>
              </p:ext>
            </p:extLst>
          </p:nvPr>
        </p:nvGraphicFramePr>
        <p:xfrm>
          <a:off x="491525" y="969541"/>
          <a:ext cx="7931225" cy="4633915"/>
        </p:xfrm>
        <a:graphic>
          <a:graphicData uri="http://schemas.openxmlformats.org/drawingml/2006/table">
            <a:tbl>
              <a:tblPr firstRow="1" bandRow="1"/>
              <a:tblGrid>
                <a:gridCol w="1974584"/>
                <a:gridCol w="1579418"/>
                <a:gridCol w="1645410"/>
                <a:gridCol w="1311442"/>
                <a:gridCol w="1420371"/>
              </a:tblGrid>
              <a:tr h="67111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SRL</a:t>
                      </a:r>
                      <a:br>
                        <a:rPr lang="nl-NL" dirty="0" smtClean="0">
                          <a:latin typeface="+mn-lt"/>
                        </a:rPr>
                      </a:br>
                      <a:r>
                        <a:rPr lang="nl-NL" dirty="0" smtClean="0">
                          <a:latin typeface="+mn-lt"/>
                        </a:rPr>
                        <a:t>construct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M (</a:t>
                      </a:r>
                      <a:r>
                        <a:rPr lang="nl-NL" dirty="0" err="1" smtClean="0">
                          <a:latin typeface="+mn-lt"/>
                        </a:rPr>
                        <a:t>sd</a:t>
                      </a:r>
                      <a:r>
                        <a:rPr lang="nl-NL" dirty="0" smtClean="0">
                          <a:latin typeface="+mn-lt"/>
                        </a:rPr>
                        <a:t>) </a:t>
                      </a:r>
                      <a:br>
                        <a:rPr lang="nl-NL" dirty="0" smtClean="0">
                          <a:latin typeface="+mn-lt"/>
                        </a:rPr>
                      </a:br>
                      <a:r>
                        <a:rPr lang="nl-NL" dirty="0" smtClean="0">
                          <a:latin typeface="+mn-lt"/>
                        </a:rPr>
                        <a:t>Old </a:t>
                      </a:r>
                      <a:r>
                        <a:rPr lang="nl-NL" dirty="0" err="1" smtClean="0">
                          <a:latin typeface="+mn-lt"/>
                        </a:rPr>
                        <a:t>cohorts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M (</a:t>
                      </a:r>
                      <a:r>
                        <a:rPr lang="nl-NL" dirty="0" err="1" smtClean="0">
                          <a:latin typeface="+mn-lt"/>
                        </a:rPr>
                        <a:t>sd</a:t>
                      </a:r>
                      <a:r>
                        <a:rPr lang="nl-NL" dirty="0" smtClean="0">
                          <a:latin typeface="+mn-lt"/>
                        </a:rPr>
                        <a:t>) </a:t>
                      </a:r>
                      <a:br>
                        <a:rPr lang="nl-NL" dirty="0" smtClean="0">
                          <a:latin typeface="+mn-lt"/>
                        </a:rPr>
                      </a:br>
                      <a:r>
                        <a:rPr lang="nl-NL" dirty="0" smtClean="0">
                          <a:latin typeface="+mn-lt"/>
                        </a:rPr>
                        <a:t>New </a:t>
                      </a:r>
                      <a:r>
                        <a:rPr lang="nl-NL" dirty="0" err="1" smtClean="0">
                          <a:latin typeface="+mn-lt"/>
                        </a:rPr>
                        <a:t>cohorts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P-</a:t>
                      </a:r>
                      <a:r>
                        <a:rPr lang="nl-NL" dirty="0" err="1" smtClean="0">
                          <a:latin typeface="+mn-lt"/>
                        </a:rPr>
                        <a:t>value</a:t>
                      </a:r>
                      <a:r>
                        <a:rPr lang="nl-NL" dirty="0" smtClean="0">
                          <a:latin typeface="+mn-lt"/>
                        </a:rPr>
                        <a:t> 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n-lt"/>
                        </a:rPr>
                        <a:t>Effect size: Cohen’s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d</a:t>
                      </a:r>
                      <a:endParaRPr lang="nl-N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8882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baseline="0" dirty="0" smtClean="0">
                          <a:solidFill>
                            <a:srgbClr val="00B050"/>
                          </a:solidFill>
                          <a:latin typeface="+mn-lt"/>
                        </a:rPr>
                        <a:t>Value</a:t>
                      </a:r>
                      <a:endParaRPr lang="nl-NL" dirty="0" smtClean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5.77 (.73)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5.93 (.71)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&lt; .001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.22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67111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Intrinsic</a:t>
                      </a:r>
                      <a:r>
                        <a:rPr lang="nl-NL" dirty="0" smtClean="0">
                          <a:solidFill>
                            <a:srgbClr val="00B050"/>
                          </a:solidFill>
                          <a:latin typeface="+mn-lt"/>
                        </a:rPr>
                        <a:t> goal </a:t>
                      </a:r>
                      <a:r>
                        <a:rPr lang="nl-NL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oriëntation</a:t>
                      </a:r>
                      <a:r>
                        <a:rPr lang="nl-NL" dirty="0" smtClean="0">
                          <a:solidFill>
                            <a:srgbClr val="00B050"/>
                          </a:solidFill>
                          <a:latin typeface="+mn-lt"/>
                        </a:rPr>
                        <a:t>  </a:t>
                      </a:r>
                      <a:endParaRPr lang="nl-NL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5.74 (.73)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5.79 (.72)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err="1" smtClean="0">
                          <a:latin typeface="+mn-lt"/>
                        </a:rPr>
                        <a:t>n.s</a:t>
                      </a:r>
                      <a:r>
                        <a:rPr lang="en-US" dirty="0" smtClean="0">
                          <a:latin typeface="+mn-lt"/>
                        </a:rPr>
                        <a:t>.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-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8882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Self-efficacy</a:t>
                      </a:r>
                      <a:r>
                        <a:rPr lang="nl-NL" baseline="0" dirty="0" smtClean="0">
                          <a:solidFill>
                            <a:srgbClr val="00B050"/>
                          </a:solidFill>
                          <a:latin typeface="+mn-lt"/>
                        </a:rPr>
                        <a:t> </a:t>
                      </a:r>
                      <a:endParaRPr lang="nl-NL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4.89</a:t>
                      </a:r>
                      <a:r>
                        <a:rPr lang="nl-NL" baseline="0" dirty="0" smtClean="0">
                          <a:latin typeface="+mn-lt"/>
                        </a:rPr>
                        <a:t> (.84)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5.08 (.80)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  <a:latin typeface="+mn-lt"/>
                        </a:rPr>
                        <a:t>&lt; .001</a:t>
                      </a:r>
                      <a:endParaRPr lang="nl-NL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.23</a:t>
                      </a:r>
                      <a:endParaRPr lang="nl-NL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8882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Metacognition</a:t>
                      </a:r>
                      <a:endParaRPr lang="nl-NL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4.27 (.80)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4.60 (.83)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smtClean="0">
                          <a:latin typeface="+mn-lt"/>
                        </a:rPr>
                        <a:t>&lt; .</a:t>
                      </a:r>
                      <a:r>
                        <a:rPr lang="nl-NL" dirty="0" smtClean="0">
                          <a:latin typeface="+mn-lt"/>
                        </a:rPr>
                        <a:t>001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.40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8882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Elaboration</a:t>
                      </a:r>
                      <a:endParaRPr lang="nl-NL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4.85 (.87)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4.86 (.90)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err="1" smtClean="0">
                          <a:latin typeface="+mn-lt"/>
                        </a:rPr>
                        <a:t>n.s</a:t>
                      </a:r>
                      <a:r>
                        <a:rPr lang="en-US" dirty="0" smtClean="0">
                          <a:latin typeface="+mn-lt"/>
                        </a:rPr>
                        <a:t>.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-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8882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Organisation</a:t>
                      </a:r>
                      <a:endParaRPr lang="nl-NL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4.66 (1.16)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4.89 (1.23)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.001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.19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8882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solidFill>
                            <a:schemeClr val="accent5"/>
                          </a:solidFill>
                          <a:latin typeface="+mn-lt"/>
                        </a:rPr>
                        <a:t>Effort </a:t>
                      </a:r>
                      <a:r>
                        <a:rPr lang="nl-NL" dirty="0" err="1" smtClean="0">
                          <a:solidFill>
                            <a:schemeClr val="accent5"/>
                          </a:solidFill>
                          <a:latin typeface="+mn-lt"/>
                        </a:rPr>
                        <a:t>regulation</a:t>
                      </a:r>
                      <a:endParaRPr lang="nl-NL" dirty="0">
                        <a:solidFill>
                          <a:schemeClr val="accent5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  <a:latin typeface="+mn-lt"/>
                        </a:rPr>
                        <a:t>4.91 (1.06)</a:t>
                      </a:r>
                      <a:endParaRPr lang="nl-NL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  <a:latin typeface="+mn-lt"/>
                        </a:rPr>
                        <a:t>5.33 (.97)</a:t>
                      </a:r>
                      <a:endParaRPr lang="nl-NL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  <a:latin typeface="+mn-lt"/>
                        </a:rPr>
                        <a:t>&lt; .001</a:t>
                      </a:r>
                      <a:endParaRPr lang="nl-NL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.41</a:t>
                      </a:r>
                      <a:endParaRPr lang="nl-NL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95874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solidFill>
                            <a:schemeClr val="accent5"/>
                          </a:solidFill>
                          <a:latin typeface="+mn-lt"/>
                        </a:rPr>
                        <a:t>Time- &amp; </a:t>
                      </a:r>
                      <a:r>
                        <a:rPr lang="nl-NL" dirty="0" err="1" smtClean="0">
                          <a:solidFill>
                            <a:schemeClr val="accent5"/>
                          </a:solidFill>
                          <a:latin typeface="+mn-lt"/>
                        </a:rPr>
                        <a:t>study</a:t>
                      </a:r>
                      <a:r>
                        <a:rPr lang="nl-NL" dirty="0" smtClean="0">
                          <a:solidFill>
                            <a:schemeClr val="accent5"/>
                          </a:solidFill>
                          <a:latin typeface="+mn-lt"/>
                        </a:rPr>
                        <a:t>-environment management</a:t>
                      </a:r>
                      <a:endParaRPr lang="nl-NL" dirty="0">
                        <a:solidFill>
                          <a:schemeClr val="accent5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4.63 (1.04)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4.91 (1.01)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>
                          <a:latin typeface="+mn-lt"/>
                        </a:rPr>
                        <a:t>&lt; .001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.27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39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results</a:t>
            </a:r>
            <a:endParaRPr lang="nl-NL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1980045"/>
              </p:ext>
            </p:extLst>
          </p:nvPr>
        </p:nvGraphicFramePr>
        <p:xfrm>
          <a:off x="470486" y="1412887"/>
          <a:ext cx="7931224" cy="3803141"/>
        </p:xfrm>
        <a:graphic>
          <a:graphicData uri="http://schemas.openxmlformats.org/drawingml/2006/table">
            <a:tbl>
              <a:tblPr firstRow="1" bandRow="1"/>
              <a:tblGrid>
                <a:gridCol w="1829255"/>
                <a:gridCol w="1474123"/>
                <a:gridCol w="1455356"/>
                <a:gridCol w="1586245"/>
                <a:gridCol w="1586245"/>
              </a:tblGrid>
              <a:tr h="67111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Construct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M (</a:t>
                      </a:r>
                      <a:r>
                        <a:rPr lang="nl-NL" dirty="0" err="1" smtClean="0">
                          <a:latin typeface="+mn-lt"/>
                        </a:rPr>
                        <a:t>sd</a:t>
                      </a:r>
                      <a:r>
                        <a:rPr lang="nl-NL" dirty="0" smtClean="0">
                          <a:latin typeface="+mn-lt"/>
                        </a:rPr>
                        <a:t>) </a:t>
                      </a:r>
                      <a:br>
                        <a:rPr lang="nl-NL" dirty="0" smtClean="0">
                          <a:latin typeface="+mn-lt"/>
                        </a:rPr>
                      </a:br>
                      <a:r>
                        <a:rPr lang="nl-NL" dirty="0" smtClean="0">
                          <a:latin typeface="+mn-lt"/>
                        </a:rPr>
                        <a:t>Old </a:t>
                      </a:r>
                      <a:r>
                        <a:rPr lang="nl-NL" dirty="0" err="1" smtClean="0">
                          <a:latin typeface="+mn-lt"/>
                        </a:rPr>
                        <a:t>cohorts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M (</a:t>
                      </a:r>
                      <a:r>
                        <a:rPr lang="nl-NL" dirty="0" err="1" smtClean="0">
                          <a:latin typeface="+mn-lt"/>
                        </a:rPr>
                        <a:t>sd</a:t>
                      </a:r>
                      <a:r>
                        <a:rPr lang="nl-NL" dirty="0" smtClean="0">
                          <a:latin typeface="+mn-lt"/>
                        </a:rPr>
                        <a:t>) </a:t>
                      </a:r>
                      <a:br>
                        <a:rPr lang="nl-NL" dirty="0" smtClean="0">
                          <a:latin typeface="+mn-lt"/>
                        </a:rPr>
                      </a:br>
                      <a:r>
                        <a:rPr lang="nl-NL" dirty="0" smtClean="0">
                          <a:latin typeface="+mn-lt"/>
                        </a:rPr>
                        <a:t>New </a:t>
                      </a:r>
                      <a:r>
                        <a:rPr lang="nl-NL" dirty="0" err="1" smtClean="0">
                          <a:latin typeface="+mn-lt"/>
                        </a:rPr>
                        <a:t>cohorts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P-</a:t>
                      </a:r>
                      <a:r>
                        <a:rPr lang="nl-NL" dirty="0" err="1" smtClean="0">
                          <a:latin typeface="+mn-lt"/>
                        </a:rPr>
                        <a:t>value</a:t>
                      </a:r>
                      <a:r>
                        <a:rPr lang="nl-NL" dirty="0" smtClean="0">
                          <a:latin typeface="+mn-lt"/>
                        </a:rPr>
                        <a:t> 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n-lt"/>
                        </a:rPr>
                        <a:t>Effect size: Cohen’s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d</a:t>
                      </a:r>
                      <a:endParaRPr lang="nl-N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8882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baseline="0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Participation</a:t>
                      </a:r>
                      <a:r>
                        <a:rPr lang="nl-NL" baseline="0" dirty="0" smtClean="0">
                          <a:solidFill>
                            <a:srgbClr val="00B050"/>
                          </a:solidFill>
                          <a:latin typeface="+mn-lt"/>
                        </a:rPr>
                        <a:t> </a:t>
                      </a:r>
                      <a:r>
                        <a:rPr lang="nl-NL" baseline="0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lectures</a:t>
                      </a:r>
                      <a:endParaRPr lang="nl-NL" dirty="0" smtClean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4.69 (.67)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4.78 (.62)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>
                          <a:latin typeface="+mn-lt"/>
                        </a:rPr>
                        <a:t>.016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.14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67111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Participation</a:t>
                      </a:r>
                      <a:r>
                        <a:rPr lang="nl-NL" dirty="0" smtClean="0">
                          <a:solidFill>
                            <a:srgbClr val="00B050"/>
                          </a:solidFill>
                          <a:latin typeface="+mn-lt"/>
                        </a:rPr>
                        <a:t> skills </a:t>
                      </a:r>
                      <a:r>
                        <a:rPr lang="nl-NL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trainings</a:t>
                      </a:r>
                      <a:endParaRPr lang="nl-NL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4.58 (.67)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4.84 (.47)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>
                          <a:latin typeface="+mn-lt"/>
                        </a:rPr>
                        <a:t>&lt; .001</a:t>
                      </a:r>
                    </a:p>
                    <a:p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.45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8882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Participation</a:t>
                      </a:r>
                      <a:r>
                        <a:rPr lang="nl-NL" baseline="0" dirty="0" smtClean="0">
                          <a:solidFill>
                            <a:srgbClr val="00B050"/>
                          </a:solidFill>
                          <a:latin typeface="+mn-lt"/>
                        </a:rPr>
                        <a:t> </a:t>
                      </a:r>
                      <a:r>
                        <a:rPr lang="nl-NL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guided</a:t>
                      </a:r>
                      <a:r>
                        <a:rPr lang="nl-NL" dirty="0" smtClean="0">
                          <a:solidFill>
                            <a:srgbClr val="00B050"/>
                          </a:solidFill>
                          <a:latin typeface="+mn-lt"/>
                        </a:rPr>
                        <a:t> </a:t>
                      </a:r>
                      <a:r>
                        <a:rPr lang="nl-NL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individual</a:t>
                      </a:r>
                      <a:r>
                        <a:rPr lang="nl-NL" baseline="0" dirty="0" smtClean="0">
                          <a:solidFill>
                            <a:srgbClr val="00B050"/>
                          </a:solidFill>
                          <a:latin typeface="+mn-lt"/>
                        </a:rPr>
                        <a:t> </a:t>
                      </a:r>
                      <a:r>
                        <a:rPr lang="nl-NL" baseline="0" dirty="0" err="1" smtClean="0">
                          <a:solidFill>
                            <a:srgbClr val="00B050"/>
                          </a:solidFill>
                          <a:latin typeface="+mn-lt"/>
                        </a:rPr>
                        <a:t>study</a:t>
                      </a:r>
                      <a:endParaRPr lang="nl-NL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4.10 (1.15)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4.06 (1.18)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err="1" smtClean="0">
                          <a:latin typeface="+mn-lt"/>
                        </a:rPr>
                        <a:t>n.s</a:t>
                      </a:r>
                      <a:r>
                        <a:rPr lang="en-US" dirty="0" smtClean="0">
                          <a:latin typeface="+mn-lt"/>
                        </a:rPr>
                        <a:t>.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8882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Average</a:t>
                      </a:r>
                      <a:r>
                        <a:rPr lang="nl-NL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nl-NL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grade</a:t>
                      </a:r>
                      <a:endParaRPr lang="nl-NL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6.06 (.94)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l-NL" dirty="0" smtClean="0">
                          <a:latin typeface="+mn-lt"/>
                        </a:rPr>
                        <a:t>6.57 (.81)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>
                          <a:latin typeface="+mn-lt"/>
                        </a:rPr>
                        <a:t>&lt; .001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.57</a:t>
                      </a:r>
                      <a:endParaRPr lang="nl-NL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80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ym typeface="Wingdings" panose="05000000000000000000" pitchFamily="2" charset="2"/>
              </a:rPr>
              <a:t>- Observational research</a:t>
            </a:r>
            <a:br>
              <a:rPr lang="en-US" sz="2400" dirty="0" smtClean="0">
                <a:sym typeface="Wingdings" panose="05000000000000000000" pitchFamily="2" charset="2"/>
              </a:rPr>
            </a:b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/>
              <a:t/>
            </a:r>
            <a:br>
              <a:rPr lang="nl-NL" sz="2400" dirty="0"/>
            </a:br>
            <a:r>
              <a:rPr lang="nl-NL" sz="2400" dirty="0" smtClean="0"/>
              <a:t>- </a:t>
            </a:r>
            <a:r>
              <a:rPr lang="nl-NL" sz="2400" dirty="0" err="1" smtClean="0"/>
              <a:t>Include</a:t>
            </a:r>
            <a:r>
              <a:rPr lang="nl-NL" sz="2400" dirty="0" smtClean="0"/>
              <a:t> </a:t>
            </a:r>
            <a:r>
              <a:rPr lang="nl-NL" sz="2400" dirty="0" err="1" smtClean="0"/>
              <a:t>early</a:t>
            </a:r>
            <a:r>
              <a:rPr lang="nl-NL" sz="2400" dirty="0" smtClean="0"/>
              <a:t> drop-outs?</a:t>
            </a:r>
          </a:p>
          <a:p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2400" dirty="0"/>
          </a:p>
          <a:p>
            <a:r>
              <a:rPr lang="nl-NL" sz="2400" dirty="0" smtClean="0"/>
              <a:t>- </a:t>
            </a:r>
            <a:r>
              <a:rPr lang="nl-NL" sz="2400" dirty="0" err="1" smtClean="0"/>
              <a:t>Altered</a:t>
            </a:r>
            <a:r>
              <a:rPr lang="nl-NL" sz="2400" dirty="0" smtClean="0"/>
              <a:t> </a:t>
            </a:r>
            <a:r>
              <a:rPr lang="nl-NL" sz="2400" dirty="0" err="1" smtClean="0"/>
              <a:t>selection</a:t>
            </a:r>
            <a:r>
              <a:rPr lang="nl-NL" sz="2400" dirty="0" smtClean="0"/>
              <a:t> procedure: 50% </a:t>
            </a:r>
            <a:r>
              <a:rPr lang="nl-NL" sz="2400" dirty="0" err="1" smtClean="0"/>
              <a:t>weighted</a:t>
            </a:r>
            <a:r>
              <a:rPr lang="nl-NL" sz="2400" dirty="0" smtClean="0"/>
              <a:t> </a:t>
            </a:r>
            <a:r>
              <a:rPr lang="nl-NL" sz="2400" dirty="0" err="1" smtClean="0"/>
              <a:t>lottery</a:t>
            </a:r>
            <a:r>
              <a:rPr lang="nl-NL" sz="2400" dirty="0" smtClean="0"/>
              <a:t> </a:t>
            </a:r>
            <a:br>
              <a:rPr lang="nl-NL" sz="2400" dirty="0" smtClean="0"/>
            </a:br>
            <a:r>
              <a:rPr lang="nl-NL" sz="2400" dirty="0" smtClean="0"/>
              <a:t>									   </a:t>
            </a:r>
            <a:r>
              <a:rPr lang="nl-NL" sz="2400" dirty="0" smtClean="0">
                <a:sym typeface="Wingdings" panose="05000000000000000000" pitchFamily="2" charset="2"/>
              </a:rPr>
              <a:t> </a:t>
            </a:r>
            <a:r>
              <a:rPr lang="nl-NL" sz="2400" dirty="0" smtClean="0"/>
              <a:t>20</a:t>
            </a:r>
            <a:r>
              <a:rPr lang="nl-NL" sz="2400" dirty="0"/>
              <a:t>% </a:t>
            </a:r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2400" dirty="0">
              <a:sym typeface="Wingdings" panose="05000000000000000000" pitchFamily="2" charset="2"/>
            </a:endParaRPr>
          </a:p>
          <a:p>
            <a:endParaRPr lang="nl-N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87" y="4018552"/>
            <a:ext cx="6342803" cy="255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18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 </a:t>
            </a:r>
            <a:r>
              <a:rPr lang="nl-NL" dirty="0" err="1"/>
              <a:t>possible</a:t>
            </a:r>
            <a:r>
              <a:rPr lang="nl-NL" dirty="0"/>
              <a:t> </a:t>
            </a:r>
            <a:r>
              <a:rPr lang="nl-NL" dirty="0" smtClean="0"/>
              <a:t>solution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disappointing</a:t>
            </a:r>
            <a:r>
              <a:rPr lang="nl-NL" dirty="0" smtClean="0"/>
              <a:t> </a:t>
            </a:r>
            <a:r>
              <a:rPr lang="nl-NL" dirty="0" err="1" smtClean="0"/>
              <a:t>academic</a:t>
            </a:r>
            <a:r>
              <a:rPr lang="nl-NL" dirty="0" smtClean="0"/>
              <a:t> </a:t>
            </a:r>
            <a:r>
              <a:rPr lang="nl-NL" dirty="0" err="1" smtClean="0"/>
              <a:t>progress</a:t>
            </a:r>
            <a:r>
              <a:rPr lang="nl-NL" dirty="0" smtClean="0"/>
              <a:t>: </a:t>
            </a:r>
            <a:r>
              <a:rPr lang="nl-NL" dirty="0" err="1" smtClean="0"/>
              <a:t>Renewed</a:t>
            </a:r>
            <a:r>
              <a:rPr lang="nl-NL" dirty="0" smtClean="0"/>
              <a:t> </a:t>
            </a:r>
            <a:r>
              <a:rPr lang="nl-NL" dirty="0"/>
              <a:t>assessment system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339115"/>
              </p:ext>
            </p:extLst>
          </p:nvPr>
        </p:nvGraphicFramePr>
        <p:xfrm>
          <a:off x="338693" y="1385030"/>
          <a:ext cx="8477663" cy="4390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9356"/>
                <a:gridCol w="2582419"/>
                <a:gridCol w="2825888"/>
              </a:tblGrid>
              <a:tr h="658068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Old system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New system</a:t>
                      </a:r>
                      <a:endParaRPr lang="nl-NL" sz="2400" dirty="0"/>
                    </a:p>
                  </a:txBody>
                  <a:tcPr/>
                </a:tc>
              </a:tr>
              <a:tr h="210942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Consequences </a:t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(AD-policy)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40 EC’s BA1 within 1 year, 60 EC’s within 2 years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60 EC’s BA1 within 1 year</a:t>
                      </a:r>
                      <a:endParaRPr lang="nl-NL" sz="2400" dirty="0"/>
                    </a:p>
                  </a:txBody>
                  <a:tcPr/>
                </a:tc>
              </a:tr>
              <a:tr h="16226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Performance standard/</a:t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Compensation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5.5 conjunctive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6.0 compensatory (2 x 5.0 – 5.49 permitted)</a:t>
                      </a:r>
                      <a:endParaRPr lang="nl-NL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15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5" y="199052"/>
            <a:ext cx="8172000" cy="828000"/>
          </a:xfrm>
        </p:spPr>
        <p:txBody>
          <a:bodyPr/>
          <a:lstStyle/>
          <a:p>
            <a:r>
              <a:rPr lang="nl-NL" dirty="0"/>
              <a:t>Model </a:t>
            </a:r>
            <a:r>
              <a:rPr lang="nl-NL" dirty="0" smtClean="0"/>
              <a:t>SRL, </a:t>
            </a:r>
            <a:r>
              <a:rPr lang="nl-NL" dirty="0" err="1" smtClean="0"/>
              <a:t>participation</a:t>
            </a:r>
            <a:r>
              <a:rPr lang="nl-NL" dirty="0" smtClean="0"/>
              <a:t> &amp; Performance </a:t>
            </a:r>
            <a:br>
              <a:rPr lang="nl-NL" dirty="0" smtClean="0"/>
            </a:br>
            <a:r>
              <a:rPr lang="nl-NL" dirty="0" smtClean="0"/>
              <a:t>Stegers-Jager et al. (2012)</a:t>
            </a:r>
            <a:endParaRPr lang="nl-N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236" y="1027051"/>
            <a:ext cx="7041049" cy="5908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00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Methods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951978"/>
            <a:ext cx="8302852" cy="5906022"/>
          </a:xfrm>
        </p:spPr>
        <p:txBody>
          <a:bodyPr/>
          <a:lstStyle/>
          <a:p>
            <a:r>
              <a:rPr lang="nl-NL" i="1" dirty="0"/>
              <a:t>Setting: </a:t>
            </a:r>
            <a:br>
              <a:rPr lang="nl-NL" i="1" dirty="0"/>
            </a:br>
            <a:r>
              <a:rPr lang="nl-NL" dirty="0"/>
              <a:t>Erasmus MC </a:t>
            </a:r>
            <a:r>
              <a:rPr lang="nl-NL" dirty="0" err="1"/>
              <a:t>medical</a:t>
            </a:r>
            <a:r>
              <a:rPr lang="nl-NL" dirty="0"/>
              <a:t> school, </a:t>
            </a:r>
            <a:r>
              <a:rPr lang="nl-NL" dirty="0" err="1"/>
              <a:t>old</a:t>
            </a:r>
            <a:r>
              <a:rPr lang="nl-NL" dirty="0"/>
              <a:t> (</a:t>
            </a:r>
            <a:r>
              <a:rPr lang="nl-NL" dirty="0" err="1"/>
              <a:t>conjunctive</a:t>
            </a:r>
            <a:r>
              <a:rPr lang="nl-NL" dirty="0"/>
              <a:t>) </a:t>
            </a:r>
            <a:r>
              <a:rPr lang="nl-NL" dirty="0" smtClean="0"/>
              <a:t>assessment</a:t>
            </a:r>
            <a:endParaRPr lang="nl-NL" dirty="0"/>
          </a:p>
          <a:p>
            <a:r>
              <a:rPr lang="nl-NL" dirty="0" smtClean="0"/>
              <a:t> </a:t>
            </a:r>
            <a:r>
              <a:rPr lang="nl-NL" dirty="0"/>
              <a:t>system vs. new (</a:t>
            </a:r>
            <a:r>
              <a:rPr lang="nl-NL" dirty="0" err="1" smtClean="0"/>
              <a:t>compensatory</a:t>
            </a:r>
            <a:r>
              <a:rPr lang="nl-NL" dirty="0" smtClean="0"/>
              <a:t>) assessment </a:t>
            </a:r>
            <a:r>
              <a:rPr lang="nl-NL" dirty="0"/>
              <a:t>system </a:t>
            </a:r>
            <a:br>
              <a:rPr lang="nl-NL" dirty="0"/>
            </a:br>
            <a:endParaRPr lang="nl-NL" dirty="0"/>
          </a:p>
          <a:p>
            <a:r>
              <a:rPr lang="nl-NL" i="1" dirty="0" err="1"/>
              <a:t>Participants</a:t>
            </a:r>
            <a:r>
              <a:rPr lang="nl-NL" i="1" dirty="0"/>
              <a:t>: </a:t>
            </a:r>
            <a:br>
              <a:rPr lang="nl-NL" i="1" dirty="0"/>
            </a:br>
            <a:r>
              <a:rPr lang="nl-NL" dirty="0"/>
              <a:t>2 </a:t>
            </a:r>
            <a:r>
              <a:rPr lang="nl-NL" dirty="0" err="1"/>
              <a:t>cohorts</a:t>
            </a:r>
            <a:r>
              <a:rPr lang="nl-NL" dirty="0"/>
              <a:t> first-</a:t>
            </a:r>
            <a:r>
              <a:rPr lang="nl-NL" dirty="0" err="1"/>
              <a:t>year</a:t>
            </a:r>
            <a:r>
              <a:rPr lang="nl-NL" dirty="0"/>
              <a:t> </a:t>
            </a:r>
            <a:r>
              <a:rPr lang="nl-NL" dirty="0" err="1"/>
              <a:t>conjunctive</a:t>
            </a:r>
            <a:r>
              <a:rPr lang="nl-NL" dirty="0"/>
              <a:t> </a:t>
            </a:r>
            <a:r>
              <a:rPr lang="nl-NL" dirty="0" err="1"/>
              <a:t>students</a:t>
            </a:r>
            <a:r>
              <a:rPr lang="nl-NL" dirty="0"/>
              <a:t> (</a:t>
            </a:r>
            <a:r>
              <a:rPr lang="nl-NL" i="1" dirty="0"/>
              <a:t>N </a:t>
            </a:r>
            <a:r>
              <a:rPr lang="nl-NL" dirty="0"/>
              <a:t>= </a:t>
            </a:r>
            <a:r>
              <a:rPr lang="nl-NL" dirty="0" smtClean="0"/>
              <a:t>648) 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vs. </a:t>
            </a:r>
            <a:r>
              <a:rPr lang="nl-NL" dirty="0" smtClean="0"/>
              <a:t>2 </a:t>
            </a:r>
            <a:r>
              <a:rPr lang="nl-NL" dirty="0" err="1" smtClean="0"/>
              <a:t>cohorts</a:t>
            </a:r>
            <a:r>
              <a:rPr lang="nl-NL" dirty="0" smtClean="0"/>
              <a:t> </a:t>
            </a:r>
            <a:r>
              <a:rPr lang="nl-NL" dirty="0"/>
              <a:t>first-</a:t>
            </a:r>
            <a:r>
              <a:rPr lang="nl-NL" dirty="0" err="1"/>
              <a:t>year</a:t>
            </a:r>
            <a:r>
              <a:rPr lang="nl-NL" dirty="0"/>
              <a:t> </a:t>
            </a:r>
            <a:r>
              <a:rPr lang="nl-NL" dirty="0" err="1" smtClean="0"/>
              <a:t>compensatory-students</a:t>
            </a:r>
            <a:r>
              <a:rPr lang="nl-NL" dirty="0" smtClean="0"/>
              <a:t> </a:t>
            </a:r>
            <a:r>
              <a:rPr lang="nl-NL" dirty="0"/>
              <a:t>(</a:t>
            </a:r>
            <a:r>
              <a:rPr lang="nl-NL" i="1" dirty="0"/>
              <a:t>N </a:t>
            </a:r>
            <a:r>
              <a:rPr lang="nl-NL" dirty="0"/>
              <a:t>= </a:t>
            </a:r>
            <a:r>
              <a:rPr lang="nl-NL" dirty="0" smtClean="0"/>
              <a:t>529) 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i="1" dirty="0"/>
              <a:t>Instrument: </a:t>
            </a:r>
            <a:br>
              <a:rPr lang="nl-NL" i="1" dirty="0"/>
            </a:br>
            <a:r>
              <a:rPr lang="nl-NL" dirty="0"/>
              <a:t>8 </a:t>
            </a:r>
            <a:r>
              <a:rPr lang="nl-NL" dirty="0" err="1"/>
              <a:t>subscales</a:t>
            </a:r>
            <a:r>
              <a:rPr lang="nl-NL" dirty="0"/>
              <a:t> </a:t>
            </a:r>
            <a:r>
              <a:rPr lang="en-US" dirty="0"/>
              <a:t>Motivated Strategies for Learning Questionnaire (</a:t>
            </a:r>
            <a:r>
              <a:rPr lang="en-GB" dirty="0" smtClean="0"/>
              <a:t>MSLQ</a:t>
            </a:r>
            <a:r>
              <a:rPr lang="en-GB" baseline="30000" dirty="0"/>
              <a:t>1;2</a:t>
            </a:r>
            <a:r>
              <a:rPr lang="en-GB" dirty="0" smtClean="0"/>
              <a:t>)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+ items on </a:t>
            </a:r>
            <a:r>
              <a:rPr lang="en-GB" dirty="0" smtClean="0"/>
              <a:t>participation</a:t>
            </a:r>
            <a:r>
              <a:rPr lang="en-GB" baseline="30000" dirty="0"/>
              <a:t>3</a:t>
            </a:r>
            <a:r>
              <a:rPr lang="en-GB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+ average grade for 9 first-year </a:t>
            </a:r>
            <a:r>
              <a:rPr lang="en-GB" dirty="0" smtClean="0"/>
              <a:t>tests (≥7 grades)</a:t>
            </a:r>
            <a:r>
              <a:rPr lang="en-GB" baseline="30000" dirty="0" smtClean="0"/>
              <a:t>3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i="1" dirty="0"/>
              <a:t>Analyses: </a:t>
            </a:r>
            <a:br>
              <a:rPr lang="en-GB" i="1" dirty="0"/>
            </a:br>
            <a:r>
              <a:rPr lang="en-GB" dirty="0" smtClean="0"/>
              <a:t>Mean differences: MANOVA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Structural model: </a:t>
            </a:r>
            <a:br>
              <a:rPr lang="en-GB" dirty="0" smtClean="0"/>
            </a:br>
            <a:r>
              <a:rPr lang="en-GB" dirty="0" smtClean="0"/>
              <a:t>Multi-group Structural </a:t>
            </a:r>
            <a:r>
              <a:rPr lang="en-GB" dirty="0"/>
              <a:t>Equation Modelling </a:t>
            </a:r>
            <a:r>
              <a:rPr lang="en-GB" dirty="0" smtClean="0"/>
              <a:t/>
            </a:r>
            <a:br>
              <a:rPr lang="en-GB" dirty="0" smtClean="0"/>
            </a:b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6826827" y="5891430"/>
            <a:ext cx="231717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baseline="30000" dirty="0" smtClean="0"/>
              <a:t>1</a:t>
            </a:r>
            <a:r>
              <a:rPr lang="en-GB" sz="1200" dirty="0"/>
              <a:t>Pintrich et al., </a:t>
            </a:r>
            <a:r>
              <a:rPr lang="en-GB" sz="1200" dirty="0" smtClean="0"/>
              <a:t>1993</a:t>
            </a:r>
            <a:endParaRPr lang="en-GB" sz="1200" baseline="30000" dirty="0" smtClean="0"/>
          </a:p>
          <a:p>
            <a:r>
              <a:rPr lang="en-GB" sz="1200" baseline="30000" dirty="0" smtClean="0"/>
              <a:t>2</a:t>
            </a:r>
            <a:r>
              <a:rPr lang="en-GB" sz="1200" dirty="0"/>
              <a:t>Blom &amp; </a:t>
            </a:r>
            <a:r>
              <a:rPr lang="en-GB" sz="1200" dirty="0" err="1"/>
              <a:t>Severiens</a:t>
            </a:r>
            <a:r>
              <a:rPr lang="en-GB" sz="1200" dirty="0"/>
              <a:t>, 2008</a:t>
            </a:r>
            <a:r>
              <a:rPr lang="en-GB" sz="1200" baseline="30000" dirty="0" smtClean="0"/>
              <a:t/>
            </a:r>
            <a:br>
              <a:rPr lang="en-GB" sz="1200" baseline="30000" dirty="0" smtClean="0"/>
            </a:br>
            <a:r>
              <a:rPr lang="en-GB" sz="1200" baseline="30000" dirty="0" smtClean="0"/>
              <a:t>3</a:t>
            </a:r>
            <a:r>
              <a:rPr lang="nl-NL" sz="1200" dirty="0" smtClean="0"/>
              <a:t>Stegers-Jager</a:t>
            </a:r>
            <a:r>
              <a:rPr lang="nl-NL" sz="1200" dirty="0"/>
              <a:t>, Cohen-Schotanus &amp; </a:t>
            </a:r>
            <a:r>
              <a:rPr lang="nl-NL" sz="1200" dirty="0" err="1"/>
              <a:t>Themmen</a:t>
            </a:r>
            <a:r>
              <a:rPr lang="nl-NL" sz="1200" dirty="0"/>
              <a:t>, 2012</a:t>
            </a:r>
          </a:p>
        </p:txBody>
      </p:sp>
    </p:spTree>
    <p:extLst>
      <p:ext uri="{BB962C8B-B14F-4D97-AF65-F5344CB8AC3E}">
        <p14:creationId xmlns:p14="http://schemas.microsoft.com/office/powerpoint/2010/main" val="142369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450" y="65728"/>
            <a:ext cx="8290075" cy="828000"/>
          </a:xfrm>
        </p:spPr>
        <p:txBody>
          <a:bodyPr/>
          <a:lstStyle/>
          <a:p>
            <a:r>
              <a:rPr lang="en-US" dirty="0" smtClean="0"/>
              <a:t>RQ1: mean differences in SRL, participation and performance?</a:t>
            </a:r>
            <a:endParaRPr lang="nl-NL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942332" y="2702481"/>
            <a:ext cx="1351130" cy="3069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/>
                </a:solidFill>
              </a:rPr>
              <a:t>6.06</a:t>
            </a:r>
            <a:r>
              <a:rPr lang="en-US" dirty="0" smtClean="0"/>
              <a:t> &lt; </a:t>
            </a:r>
            <a:r>
              <a:rPr lang="en-US" dirty="0" smtClean="0">
                <a:solidFill>
                  <a:srgbClr val="0070C0"/>
                </a:solidFill>
              </a:rPr>
              <a:t>6.57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66979" y="3930328"/>
            <a:ext cx="1351130" cy="3069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/>
                </a:solidFill>
              </a:rPr>
              <a:t>4.91</a:t>
            </a:r>
            <a:r>
              <a:rPr lang="en-US" dirty="0" smtClean="0"/>
              <a:t> &lt; </a:t>
            </a:r>
            <a:r>
              <a:rPr lang="en-US" dirty="0" smtClean="0">
                <a:solidFill>
                  <a:srgbClr val="0070C0"/>
                </a:solidFill>
              </a:rPr>
              <a:t>5.33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7525" y="2549018"/>
            <a:ext cx="1351130" cy="3069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/>
                </a:solidFill>
              </a:rPr>
              <a:t>4.63</a:t>
            </a:r>
            <a:r>
              <a:rPr lang="en-US" dirty="0" smtClean="0"/>
              <a:t> &lt; </a:t>
            </a:r>
            <a:r>
              <a:rPr lang="en-US" dirty="0" smtClean="0">
                <a:solidFill>
                  <a:srgbClr val="0070C0"/>
                </a:solidFill>
              </a:rPr>
              <a:t>4.91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302262" y="1029887"/>
            <a:ext cx="1351130" cy="3069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/>
                </a:solidFill>
              </a:rPr>
              <a:t>4.27</a:t>
            </a:r>
            <a:r>
              <a:rPr lang="en-US" dirty="0" smtClean="0"/>
              <a:t> &lt; </a:t>
            </a:r>
            <a:r>
              <a:rPr lang="en-US" dirty="0" smtClean="0">
                <a:solidFill>
                  <a:srgbClr val="0070C0"/>
                </a:solidFill>
              </a:rPr>
              <a:t>4.60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891414" y="604106"/>
            <a:ext cx="1351130" cy="3069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/>
                </a:solidFill>
              </a:rPr>
              <a:t>4.66</a:t>
            </a:r>
            <a:r>
              <a:rPr lang="en-US" dirty="0" smtClean="0"/>
              <a:t> &lt; </a:t>
            </a:r>
            <a:r>
              <a:rPr lang="en-US" dirty="0" smtClean="0">
                <a:solidFill>
                  <a:srgbClr val="0070C0"/>
                </a:solidFill>
              </a:rPr>
              <a:t>4.89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67090" y="4373399"/>
            <a:ext cx="1351130" cy="3069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/>
                </a:solidFill>
              </a:rPr>
              <a:t>4.89</a:t>
            </a:r>
            <a:r>
              <a:rPr lang="en-US" dirty="0" smtClean="0"/>
              <a:t> &lt; </a:t>
            </a:r>
            <a:r>
              <a:rPr lang="en-US" dirty="0" smtClean="0">
                <a:solidFill>
                  <a:srgbClr val="0070C0"/>
                </a:solidFill>
              </a:rPr>
              <a:t>5.08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73450" y="3261001"/>
            <a:ext cx="1351130" cy="3069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/>
                </a:solidFill>
              </a:rPr>
              <a:t>5.77</a:t>
            </a:r>
            <a:r>
              <a:rPr lang="en-US" dirty="0" smtClean="0"/>
              <a:t> &lt; </a:t>
            </a:r>
            <a:r>
              <a:rPr lang="en-US" dirty="0" smtClean="0">
                <a:solidFill>
                  <a:srgbClr val="0070C0"/>
                </a:solidFill>
              </a:rPr>
              <a:t>5.93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901960" y="6145828"/>
            <a:ext cx="1351130" cy="3069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/>
                </a:solidFill>
              </a:rPr>
              <a:t>4.58</a:t>
            </a:r>
            <a:r>
              <a:rPr lang="en-US" dirty="0" smtClean="0"/>
              <a:t> &lt; </a:t>
            </a:r>
            <a:r>
              <a:rPr lang="en-US" dirty="0" smtClean="0">
                <a:solidFill>
                  <a:srgbClr val="0070C0"/>
                </a:solidFill>
              </a:rPr>
              <a:t>4.84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71238" y="4932381"/>
            <a:ext cx="1636780" cy="155154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Legend: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- Old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0070C0"/>
                </a:solidFill>
              </a:rPr>
              <a:t>- New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-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Significant</a:t>
            </a:r>
            <a:br>
              <a:rPr lang="en-US" dirty="0" smtClean="0">
                <a:solidFill>
                  <a:schemeClr val="accent3"/>
                </a:solidFill>
              </a:rPr>
            </a:br>
            <a:r>
              <a:rPr lang="en-US" dirty="0" smtClean="0">
                <a:solidFill>
                  <a:schemeClr val="accent3"/>
                </a:solidFill>
              </a:rPr>
              <a:t>   difference</a:t>
            </a:r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896918" y="5979039"/>
            <a:ext cx="1351130" cy="3069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/>
                </a:solidFill>
              </a:rPr>
              <a:t>4.69</a:t>
            </a:r>
            <a:r>
              <a:rPr lang="en-US" dirty="0" smtClean="0"/>
              <a:t> &lt; </a:t>
            </a:r>
            <a:r>
              <a:rPr lang="en-US" dirty="0" smtClean="0">
                <a:solidFill>
                  <a:srgbClr val="0070C0"/>
                </a:solidFill>
              </a:rPr>
              <a:t>4.78</a:t>
            </a:r>
            <a:r>
              <a:rPr lang="en-US" dirty="0" smtClean="0"/>
              <a:t> </a:t>
            </a:r>
            <a:endParaRPr lang="nl-NL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525" y="911032"/>
            <a:ext cx="7345849" cy="605236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8694" y="2984309"/>
            <a:ext cx="545831" cy="8603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34850" y="3199190"/>
            <a:ext cx="832462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Year 1 average grade</a:t>
            </a:r>
            <a:endParaRPr lang="nl-NL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8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RQ2: </a:t>
            </a:r>
            <a:r>
              <a:rPr lang="nl-NL" dirty="0" err="1" smtClean="0"/>
              <a:t>similar</a:t>
            </a:r>
            <a:r>
              <a:rPr lang="nl-NL" dirty="0" smtClean="0"/>
              <a:t> </a:t>
            </a:r>
            <a:r>
              <a:rPr lang="nl-NL" dirty="0" err="1" smtClean="0"/>
              <a:t>structural</a:t>
            </a:r>
            <a:r>
              <a:rPr lang="nl-NL" dirty="0" smtClean="0"/>
              <a:t> relations?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657" y="4357991"/>
            <a:ext cx="26122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accent3"/>
                </a:solidFill>
              </a:rPr>
              <a:t>Model fit:</a:t>
            </a:r>
            <a:br>
              <a:rPr lang="nl-NL" dirty="0" smtClean="0">
                <a:solidFill>
                  <a:schemeClr val="accent3"/>
                </a:solidFill>
              </a:rPr>
            </a:br>
            <a:r>
              <a:rPr lang="en-GB" dirty="0" smtClean="0">
                <a:solidFill>
                  <a:schemeClr val="accent3"/>
                </a:solidFill>
              </a:rPr>
              <a:t>χ</a:t>
            </a:r>
            <a:r>
              <a:rPr lang="en-GB" baseline="30000" dirty="0" smtClean="0">
                <a:solidFill>
                  <a:schemeClr val="accent3"/>
                </a:solidFill>
              </a:rPr>
              <a:t>2</a:t>
            </a:r>
            <a:r>
              <a:rPr lang="en-GB" dirty="0" smtClean="0">
                <a:solidFill>
                  <a:schemeClr val="accent3"/>
                </a:solidFill>
              </a:rPr>
              <a:t> = </a:t>
            </a:r>
            <a:r>
              <a:rPr lang="en-GB" dirty="0">
                <a:solidFill>
                  <a:schemeClr val="accent3"/>
                </a:solidFill>
              </a:rPr>
              <a:t>354.835, </a:t>
            </a:r>
            <a:r>
              <a:rPr lang="en-GB" dirty="0" smtClean="0">
                <a:solidFill>
                  <a:schemeClr val="accent3"/>
                </a:solidFill>
              </a:rPr>
              <a:t/>
            </a:r>
            <a:br>
              <a:rPr lang="en-GB" dirty="0" smtClean="0">
                <a:solidFill>
                  <a:schemeClr val="accent3"/>
                </a:solidFill>
              </a:rPr>
            </a:br>
            <a:r>
              <a:rPr lang="en-GB" dirty="0" smtClean="0">
                <a:solidFill>
                  <a:schemeClr val="accent3"/>
                </a:solidFill>
              </a:rPr>
              <a:t>CFI </a:t>
            </a:r>
            <a:r>
              <a:rPr lang="en-GB" dirty="0">
                <a:solidFill>
                  <a:schemeClr val="accent3"/>
                </a:solidFill>
              </a:rPr>
              <a:t>= .947, </a:t>
            </a:r>
            <a:r>
              <a:rPr lang="en-GB" dirty="0" smtClean="0">
                <a:solidFill>
                  <a:schemeClr val="accent3"/>
                </a:solidFill>
              </a:rPr>
              <a:t/>
            </a:r>
            <a:br>
              <a:rPr lang="en-GB" dirty="0" smtClean="0">
                <a:solidFill>
                  <a:schemeClr val="accent3"/>
                </a:solidFill>
              </a:rPr>
            </a:br>
            <a:r>
              <a:rPr lang="en-GB" dirty="0" smtClean="0">
                <a:solidFill>
                  <a:schemeClr val="accent3"/>
                </a:solidFill>
              </a:rPr>
              <a:t>SRMR </a:t>
            </a:r>
            <a:r>
              <a:rPr lang="en-GB" dirty="0">
                <a:solidFill>
                  <a:schemeClr val="accent3"/>
                </a:solidFill>
              </a:rPr>
              <a:t>= .048, </a:t>
            </a:r>
            <a:r>
              <a:rPr lang="en-GB" dirty="0" smtClean="0">
                <a:solidFill>
                  <a:schemeClr val="accent3"/>
                </a:solidFill>
              </a:rPr>
              <a:t/>
            </a:r>
            <a:br>
              <a:rPr lang="en-GB" dirty="0" smtClean="0">
                <a:solidFill>
                  <a:schemeClr val="accent3"/>
                </a:solidFill>
              </a:rPr>
            </a:br>
            <a:r>
              <a:rPr lang="en-GB" dirty="0" smtClean="0">
                <a:solidFill>
                  <a:schemeClr val="accent3"/>
                </a:solidFill>
              </a:rPr>
              <a:t>RMSEA </a:t>
            </a:r>
            <a:r>
              <a:rPr lang="en-GB" dirty="0">
                <a:solidFill>
                  <a:schemeClr val="accent3"/>
                </a:solidFill>
              </a:rPr>
              <a:t>= .044</a:t>
            </a:r>
            <a:endParaRPr lang="nl-NL" dirty="0">
              <a:solidFill>
                <a:schemeClr val="accent3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843" y="1018115"/>
            <a:ext cx="6556840" cy="52978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56334" y="3099652"/>
            <a:ext cx="6234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9" name="TextBox 8"/>
          <p:cNvSpPr txBox="1"/>
          <p:nvPr/>
        </p:nvSpPr>
        <p:spPr>
          <a:xfrm rot="18846247">
            <a:off x="3187841" y="2357626"/>
            <a:ext cx="546418" cy="4073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0" name="TextBox 9"/>
          <p:cNvSpPr txBox="1"/>
          <p:nvPr/>
        </p:nvSpPr>
        <p:spPr>
          <a:xfrm>
            <a:off x="4265797" y="2376617"/>
            <a:ext cx="6234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1" name="TextBox 10"/>
          <p:cNvSpPr txBox="1"/>
          <p:nvPr/>
        </p:nvSpPr>
        <p:spPr>
          <a:xfrm>
            <a:off x="4262593" y="3860626"/>
            <a:ext cx="6234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2" name="TextBox 11"/>
          <p:cNvSpPr txBox="1"/>
          <p:nvPr/>
        </p:nvSpPr>
        <p:spPr>
          <a:xfrm>
            <a:off x="5430410" y="4173325"/>
            <a:ext cx="6234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3" name="TextBox 12"/>
          <p:cNvSpPr txBox="1"/>
          <p:nvPr/>
        </p:nvSpPr>
        <p:spPr>
          <a:xfrm>
            <a:off x="5633802" y="2176449"/>
            <a:ext cx="6234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4" name="TextBox 13"/>
          <p:cNvSpPr txBox="1"/>
          <p:nvPr/>
        </p:nvSpPr>
        <p:spPr>
          <a:xfrm>
            <a:off x="4107117" y="5866276"/>
            <a:ext cx="6234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5" name="TextBox 14"/>
          <p:cNvSpPr txBox="1"/>
          <p:nvPr/>
        </p:nvSpPr>
        <p:spPr>
          <a:xfrm>
            <a:off x="7493906" y="5096655"/>
            <a:ext cx="127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p &lt; .001; † p &lt; .05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465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</a:t>
            </a:r>
            <a:r>
              <a:rPr lang="nl-NL" dirty="0" err="1" smtClean="0"/>
              <a:t>onclusions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027154"/>
            <a:ext cx="8172000" cy="537364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i="1" dirty="0"/>
              <a:t>Are mean </a:t>
            </a:r>
            <a:r>
              <a:rPr lang="en-GB" i="1" dirty="0" smtClean="0"/>
              <a:t>SRL, </a:t>
            </a:r>
            <a:r>
              <a:rPr lang="en-GB" i="1" dirty="0"/>
              <a:t>participation and performance different under the new </a:t>
            </a:r>
            <a:r>
              <a:rPr lang="nl-NL" i="1" dirty="0"/>
              <a:t>assessment</a:t>
            </a:r>
            <a:r>
              <a:rPr lang="en-GB" i="1" dirty="0" smtClean="0"/>
              <a:t> </a:t>
            </a:r>
            <a:r>
              <a:rPr lang="en-GB" i="1" dirty="0"/>
              <a:t>system, compared to the old </a:t>
            </a:r>
            <a:r>
              <a:rPr lang="en-GB" i="1" dirty="0" smtClean="0"/>
              <a:t>system</a:t>
            </a:r>
            <a:r>
              <a:rPr lang="en-GB" i="1" dirty="0"/>
              <a:t>?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A. </a:t>
            </a:r>
            <a:r>
              <a:rPr lang="nl-NL" dirty="0" err="1" smtClean="0"/>
              <a:t>Higher</a:t>
            </a:r>
            <a:r>
              <a:rPr lang="nl-NL" dirty="0" smtClean="0"/>
              <a:t> </a:t>
            </a:r>
            <a:r>
              <a:rPr lang="nl-NL" dirty="0" err="1"/>
              <a:t>grades</a:t>
            </a:r>
            <a:r>
              <a:rPr lang="nl-NL" dirty="0"/>
              <a:t> </a:t>
            </a:r>
            <a:r>
              <a:rPr lang="nl-NL" dirty="0" err="1"/>
              <a:t>under</a:t>
            </a:r>
            <a:r>
              <a:rPr lang="nl-NL" dirty="0"/>
              <a:t> N=N: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i="1" dirty="0" smtClean="0"/>
              <a:t>assessment </a:t>
            </a:r>
            <a:r>
              <a:rPr lang="nl-NL" i="1" dirty="0"/>
              <a:t>drives </a:t>
            </a:r>
            <a:r>
              <a:rPr lang="nl-NL" i="1" dirty="0" err="1" smtClean="0"/>
              <a:t>learning</a:t>
            </a:r>
            <a:r>
              <a:rPr lang="nl-NL" i="1" dirty="0" smtClean="0"/>
              <a:t> </a:t>
            </a:r>
            <a:r>
              <a:rPr lang="nl-NL" dirty="0"/>
              <a:t>(</a:t>
            </a:r>
            <a:r>
              <a:rPr lang="nl-NL" dirty="0" err="1"/>
              <a:t>operant</a:t>
            </a:r>
            <a:r>
              <a:rPr lang="nl-NL" dirty="0"/>
              <a:t> &amp; </a:t>
            </a:r>
            <a:r>
              <a:rPr lang="nl-NL" dirty="0" err="1" smtClean="0"/>
              <a:t>cognitive</a:t>
            </a:r>
            <a:r>
              <a:rPr lang="nl-NL" dirty="0" smtClean="0"/>
              <a:t>)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B. </a:t>
            </a:r>
            <a:r>
              <a:rPr lang="nl-NL" dirty="0" err="1" smtClean="0"/>
              <a:t>Motivation</a:t>
            </a:r>
            <a:r>
              <a:rPr lang="nl-NL" dirty="0" smtClean="0"/>
              <a:t>, </a:t>
            </a:r>
            <a:r>
              <a:rPr lang="nl-NL" dirty="0" err="1" smtClean="0"/>
              <a:t>learning</a:t>
            </a:r>
            <a:r>
              <a:rPr lang="nl-NL" dirty="0" smtClean="0"/>
              <a:t> </a:t>
            </a:r>
            <a:r>
              <a:rPr lang="nl-NL" dirty="0" err="1" smtClean="0"/>
              <a:t>strategies</a:t>
            </a:r>
            <a:r>
              <a:rPr lang="nl-NL" dirty="0" smtClean="0"/>
              <a:t> &amp; </a:t>
            </a:r>
            <a:r>
              <a:rPr lang="nl-NL" dirty="0" err="1" smtClean="0"/>
              <a:t>participation</a:t>
            </a:r>
            <a:r>
              <a:rPr lang="nl-NL" dirty="0" smtClean="0"/>
              <a:t> </a:t>
            </a:r>
            <a:r>
              <a:rPr lang="nl-NL" dirty="0" err="1" smtClean="0"/>
              <a:t>generally</a:t>
            </a:r>
            <a:r>
              <a:rPr lang="nl-NL" dirty="0" smtClean="0"/>
              <a:t> </a:t>
            </a:r>
            <a:r>
              <a:rPr lang="nl-NL" dirty="0" err="1" smtClean="0"/>
              <a:t>higher</a:t>
            </a:r>
            <a:r>
              <a:rPr lang="nl-NL" dirty="0" smtClean="0"/>
              <a:t> </a:t>
            </a:r>
            <a:r>
              <a:rPr lang="nl-NL" dirty="0" err="1" smtClean="0"/>
              <a:t>under</a:t>
            </a:r>
            <a:r>
              <a:rPr lang="nl-NL" dirty="0" smtClean="0"/>
              <a:t> new </a:t>
            </a:r>
            <a:r>
              <a:rPr lang="nl-NL" dirty="0"/>
              <a:t>assessment</a:t>
            </a:r>
            <a:r>
              <a:rPr lang="nl-NL" dirty="0" smtClean="0"/>
              <a:t> system </a:t>
            </a:r>
            <a:r>
              <a:rPr lang="en-GB" dirty="0" smtClean="0"/>
              <a:t/>
            </a:r>
            <a:br>
              <a:rPr lang="en-GB" dirty="0" smtClean="0"/>
            </a:b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en-GB" i="1" dirty="0"/>
              <a:t>Have the relations between </a:t>
            </a:r>
            <a:r>
              <a:rPr lang="en-GB" i="1" dirty="0" smtClean="0"/>
              <a:t>SRL, </a:t>
            </a:r>
            <a:r>
              <a:rPr lang="en-GB" i="1" dirty="0"/>
              <a:t>participation and performance </a:t>
            </a:r>
            <a:r>
              <a:rPr lang="en-GB" i="1" dirty="0" smtClean="0"/>
              <a:t>remained </a:t>
            </a:r>
            <a:r>
              <a:rPr lang="en-GB" i="1" dirty="0"/>
              <a:t>the same under the new </a:t>
            </a:r>
            <a:r>
              <a:rPr lang="nl-NL" i="1" dirty="0"/>
              <a:t>assessment</a:t>
            </a:r>
            <a:r>
              <a:rPr lang="en-GB" i="1" dirty="0" smtClean="0"/>
              <a:t> </a:t>
            </a:r>
            <a:r>
              <a:rPr lang="en-GB" i="1" dirty="0"/>
              <a:t>system? </a:t>
            </a:r>
            <a:endParaRPr lang="en-GB" i="1" dirty="0" smtClean="0"/>
          </a:p>
          <a:p>
            <a:pPr marL="457200" indent="-457200">
              <a:buFont typeface="+mj-lt"/>
              <a:buAutoNum type="arabicPeriod"/>
            </a:pPr>
            <a:endParaRPr lang="en-GB" i="1" dirty="0"/>
          </a:p>
          <a:p>
            <a:r>
              <a:rPr lang="en-GB" i="1" dirty="0" smtClean="0"/>
              <a:t>	</a:t>
            </a:r>
            <a:r>
              <a:rPr lang="nl-NL" dirty="0" err="1" smtClean="0"/>
              <a:t>Similar</a:t>
            </a:r>
            <a:r>
              <a:rPr lang="nl-NL" dirty="0" smtClean="0"/>
              <a:t> </a:t>
            </a:r>
            <a:r>
              <a:rPr lang="nl-NL" dirty="0" err="1" smtClean="0"/>
              <a:t>associations</a:t>
            </a:r>
            <a:r>
              <a:rPr lang="nl-NL" dirty="0" smtClean="0"/>
              <a:t> </a:t>
            </a:r>
            <a:r>
              <a:rPr lang="nl-NL" dirty="0" err="1" smtClean="0"/>
              <a:t>under</a:t>
            </a:r>
            <a:r>
              <a:rPr lang="nl-NL" dirty="0" smtClean="0"/>
              <a:t> </a:t>
            </a:r>
            <a:r>
              <a:rPr lang="nl-NL" dirty="0" err="1" smtClean="0"/>
              <a:t>both</a:t>
            </a:r>
            <a:r>
              <a:rPr lang="nl-NL" dirty="0" smtClean="0"/>
              <a:t> assessment systems </a:t>
            </a:r>
            <a:br>
              <a:rPr lang="nl-NL" dirty="0" smtClean="0"/>
            </a:br>
            <a:r>
              <a:rPr lang="nl-NL" dirty="0" smtClean="0"/>
              <a:t>	</a:t>
            </a:r>
            <a:r>
              <a:rPr lang="nl-NL" dirty="0" smtClean="0">
                <a:sym typeface="Wingdings" panose="05000000000000000000" pitchFamily="2" charset="2"/>
              </a:rPr>
              <a:t> Same </a:t>
            </a:r>
            <a:r>
              <a:rPr lang="nl-NL" dirty="0" err="1" smtClean="0">
                <a:sym typeface="Wingdings" panose="05000000000000000000" pitchFamily="2" charset="2"/>
              </a:rPr>
              <a:t>behavior</a:t>
            </a:r>
            <a:r>
              <a:rPr lang="nl-NL" dirty="0" smtClean="0">
                <a:sym typeface="Wingdings" panose="05000000000000000000" pitchFamily="2" charset="2"/>
              </a:rPr>
              <a:t> is </a:t>
            </a:r>
            <a:r>
              <a:rPr lang="nl-NL" dirty="0" err="1" smtClean="0">
                <a:sym typeface="Wingdings" panose="05000000000000000000" pitchFamily="2" charset="2"/>
              </a:rPr>
              <a:t>related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to</a:t>
            </a:r>
            <a:r>
              <a:rPr lang="nl-NL" dirty="0" smtClean="0">
                <a:sym typeface="Wingdings" panose="05000000000000000000" pitchFamily="2" charset="2"/>
              </a:rPr>
              <a:t> performance</a:t>
            </a:r>
          </a:p>
          <a:p>
            <a:endParaRPr lang="en-US" dirty="0">
              <a:solidFill>
                <a:schemeClr val="accent3"/>
              </a:solidFill>
              <a:sym typeface="Wingdings" panose="05000000000000000000" pitchFamily="2" charset="2"/>
            </a:endParaRPr>
          </a:p>
          <a:p>
            <a:r>
              <a:rPr lang="en-US" dirty="0" smtClean="0">
                <a:solidFill>
                  <a:schemeClr val="accent3"/>
                </a:solidFill>
              </a:rPr>
              <a:t>Overall: Higher performance not explained by different relations,</a:t>
            </a:r>
            <a:br>
              <a:rPr lang="en-US" dirty="0" smtClean="0">
                <a:solidFill>
                  <a:schemeClr val="accent3"/>
                </a:solidFill>
              </a:rPr>
            </a:br>
            <a:r>
              <a:rPr lang="en-US" dirty="0" smtClean="0">
                <a:solidFill>
                  <a:schemeClr val="accent3"/>
                </a:solidFill>
              </a:rPr>
              <a:t>		 but by higher SRL &amp; participation</a:t>
            </a:r>
            <a:endParaRPr lang="nl-NL" dirty="0">
              <a:solidFill>
                <a:schemeClr val="accent3"/>
              </a:solidFill>
            </a:endParaRP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305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/>
              <a:t>In short</a:t>
            </a:r>
            <a:endParaRPr lang="nl-NL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068636"/>
            <a:ext cx="8172000" cy="490676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sz="3200" dirty="0" smtClean="0"/>
              <a:t>Never </a:t>
            </a:r>
            <a:r>
              <a:rPr lang="nl-NL" sz="3200" dirty="0" err="1"/>
              <a:t>underestimate</a:t>
            </a:r>
            <a:r>
              <a:rPr lang="nl-NL" sz="3200" dirty="0"/>
              <a:t> the power of </a:t>
            </a:r>
            <a:r>
              <a:rPr lang="nl-NL" sz="3200" dirty="0" err="1" smtClean="0"/>
              <a:t>testing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561" y="2081555"/>
            <a:ext cx="4327165" cy="43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5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5" y="810000"/>
            <a:ext cx="8172000" cy="828000"/>
          </a:xfrm>
        </p:spPr>
        <p:txBody>
          <a:bodyPr/>
          <a:lstStyle/>
          <a:p>
            <a:pPr algn="ctr"/>
            <a:r>
              <a:rPr lang="nl-NL" sz="5400" dirty="0" err="1">
                <a:solidFill>
                  <a:srgbClr val="00B050"/>
                </a:solidFill>
              </a:rPr>
              <a:t>Questions</a:t>
            </a:r>
            <a:r>
              <a:rPr lang="nl-NL" sz="5400" dirty="0">
                <a:solidFill>
                  <a:srgbClr val="00B050"/>
                </a:solidFill>
              </a:rPr>
              <a:t>?</a:t>
            </a:r>
            <a:endParaRPr lang="nl-NL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295401"/>
            <a:ext cx="8172000" cy="736599"/>
          </a:xfrm>
        </p:spPr>
        <p:txBody>
          <a:bodyPr/>
          <a:lstStyle/>
          <a:p>
            <a:endParaRPr lang="nl-NL" dirty="0"/>
          </a:p>
          <a:p>
            <a:pPr algn="ctr"/>
            <a:r>
              <a:rPr lang="nl-NL" sz="3200" dirty="0" smtClean="0">
                <a:solidFill>
                  <a:srgbClr val="0070C0"/>
                </a:solidFill>
              </a:rPr>
              <a:t>r.kickert@fsw.eur.nl</a:t>
            </a:r>
            <a:endParaRPr lang="nl-NL" sz="32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825" y="2268875"/>
            <a:ext cx="3044393" cy="405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48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e1">
  <a:themeElements>
    <a:clrScheme name="EUR_FSW">
      <a:dk1>
        <a:srgbClr val="002328"/>
      </a:dk1>
      <a:lt1>
        <a:sysClr val="window" lastClr="FFFFFF"/>
      </a:lt1>
      <a:dk2>
        <a:srgbClr val="FF9E00"/>
      </a:dk2>
      <a:lt2>
        <a:srgbClr val="9C9C9C"/>
      </a:lt2>
      <a:accent1>
        <a:srgbClr val="FF9E00"/>
      </a:accent1>
      <a:accent2>
        <a:srgbClr val="00B4D2"/>
      </a:accent2>
      <a:accent3>
        <a:srgbClr val="00A22E"/>
      </a:accent3>
      <a:accent4>
        <a:srgbClr val="FFD700"/>
      </a:accent4>
      <a:accent5>
        <a:srgbClr val="801A99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Presentatie2.potx" id="{91A6F19B-1627-48DA-98E7-F14FDCD95BC8}" vid="{9E373E47-EBED-4C2E-81E9-7C35F947BCD0}"/>
    </a:ext>
  </a:extLst>
</a:theme>
</file>

<file path=ppt/theme/theme2.xml><?xml version="1.0" encoding="utf-8"?>
<a:theme xmlns:a="http://schemas.openxmlformats.org/drawingml/2006/main" name="Erasmus_Corporate_v1">
  <a:themeElements>
    <a:clrScheme name="EUR_FSW">
      <a:dk1>
        <a:srgbClr val="002328"/>
      </a:dk1>
      <a:lt1>
        <a:sysClr val="window" lastClr="FFFFFF"/>
      </a:lt1>
      <a:dk2>
        <a:srgbClr val="FF9E00"/>
      </a:dk2>
      <a:lt2>
        <a:srgbClr val="9C9C9C"/>
      </a:lt2>
      <a:accent1>
        <a:srgbClr val="FF9E00"/>
      </a:accent1>
      <a:accent2>
        <a:srgbClr val="00B4D2"/>
      </a:accent2>
      <a:accent3>
        <a:srgbClr val="00A22E"/>
      </a:accent3>
      <a:accent4>
        <a:srgbClr val="FFD700"/>
      </a:accent4>
      <a:accent5>
        <a:srgbClr val="801A99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Presentatie2.potx" id="{91A6F19B-1627-48DA-98E7-F14FDCD95BC8}" vid="{9E373E47-EBED-4C2E-81E9-7C35F947BCD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Erasmus_FSW_template_NL</Template>
  <TotalTime>2771</TotalTime>
  <Words>881</Words>
  <Application>Microsoft Office PowerPoint</Application>
  <PresentationFormat>On-screen Show (4:3)</PresentationFormat>
  <Paragraphs>209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Presentatie1</vt:lpstr>
      <vt:lpstr>Erasmus_Corporate_v1</vt:lpstr>
      <vt:lpstr>The role of the assessment  system in the relation       between learning     and performance</vt:lpstr>
      <vt:lpstr>A possible solution for disappointing academic progress: Renewed assessment system</vt:lpstr>
      <vt:lpstr>Model SRL, participation &amp; Performance  Stegers-Jager et al. (2012)</vt:lpstr>
      <vt:lpstr>Methods</vt:lpstr>
      <vt:lpstr>RQ1: mean differences in SRL, participation and performance?</vt:lpstr>
      <vt:lpstr>RQ2: similar structural relations?</vt:lpstr>
      <vt:lpstr>Conclusions</vt:lpstr>
      <vt:lpstr>In short</vt:lpstr>
      <vt:lpstr>Questions?</vt:lpstr>
      <vt:lpstr>References</vt:lpstr>
      <vt:lpstr>The strategic student?</vt:lpstr>
      <vt:lpstr>Example items</vt:lpstr>
      <vt:lpstr>Raw results</vt:lpstr>
      <vt:lpstr>Raw results</vt:lpstr>
      <vt:lpstr>Limitations</vt:lpstr>
    </vt:vector>
  </TitlesOfParts>
  <Company>EUR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rol van motivatie, leerstrategieën en participatie in het behalen van studieprestaties onder een vernieuwd toetsingssysteem</dc:title>
  <dc:creator>R. Kickert</dc:creator>
  <dc:description>FSW presentatie _x000d_versie 2.0 - april 2015_x000d_Ontwerp: Fabrique_x000d_Sjabloon: Ton Persoon</dc:description>
  <cp:lastModifiedBy>Sylvia Walsarie Wolff</cp:lastModifiedBy>
  <cp:revision>128</cp:revision>
  <cp:lastPrinted>2017-06-07T08:50:38Z</cp:lastPrinted>
  <dcterms:created xsi:type="dcterms:W3CDTF">2016-05-17T13:45:26Z</dcterms:created>
  <dcterms:modified xsi:type="dcterms:W3CDTF">2017-06-12T08:27:29Z</dcterms:modified>
</cp:coreProperties>
</file>