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7" r:id="rId4"/>
    <p:sldId id="258" r:id="rId5"/>
    <p:sldId id="260" r:id="rId6"/>
    <p:sldId id="269" r:id="rId7"/>
    <p:sldId id="268" r:id="rId8"/>
    <p:sldId id="270" r:id="rId9"/>
    <p:sldId id="27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4"/>
    <p:restoredTop sz="87485"/>
  </p:normalViewPr>
  <p:slideViewPr>
    <p:cSldViewPr snapToGrid="0" snapToObjects="1">
      <p:cViewPr>
        <p:scale>
          <a:sx n="84" d="100"/>
          <a:sy n="84" d="100"/>
        </p:scale>
        <p:origin x="-398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FFF0-E230-8C46-AF38-0677CC973F15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16AF-29BC-6643-B1C0-DD49BC159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44AE3-F43A-4D7C-A31C-8BC2DEC89497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479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 smtClean="0"/>
              <a:t>Uitleggen wat BL is. Dat er veel definities</a:t>
            </a:r>
            <a:r>
              <a:rPr lang="nl-NL" baseline="0" noProof="0" dirty="0" smtClean="0"/>
              <a:t> zijn en welke er in mijn onderzoek gebruikt is en waarom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16AF-29BC-6643-B1C0-DD49BC159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Uitleggen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gestart</a:t>
            </a:r>
            <a:r>
              <a:rPr lang="en-US" baseline="0" dirty="0" smtClean="0"/>
              <a:t>: Wat </a:t>
            </a:r>
            <a:r>
              <a:rPr lang="en-US" baseline="0" dirty="0" err="1" smtClean="0"/>
              <a:t>werkt</a:t>
            </a:r>
            <a:r>
              <a:rPr lang="en-US" baseline="0" dirty="0" smtClean="0"/>
              <a:t> voor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waarom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Beter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beleidsmatig</a:t>
            </a:r>
            <a:r>
              <a:rPr lang="en-US" baseline="0" dirty="0" smtClean="0"/>
              <a:t> BL </a:t>
            </a:r>
            <a:r>
              <a:rPr lang="en-US" baseline="0" dirty="0" err="1" smtClean="0"/>
              <a:t>ontwerpen</a:t>
            </a:r>
            <a:r>
              <a:rPr lang="en-US" baseline="0" dirty="0" smtClean="0"/>
              <a:t>. Data informed policy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16AF-29BC-6643-B1C0-DD49BC159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Hoe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onderzocht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verzameld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16AF-29BC-6643-B1C0-DD49BC159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Cluster</a:t>
            </a:r>
            <a:r>
              <a:rPr lang="nl-NL" baseline="0" dirty="0" smtClean="0"/>
              <a:t> op basis van leermaterialen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8CA6-875B-1448-9C56-487B0F45A8E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91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Cluster</a:t>
            </a:r>
            <a:r>
              <a:rPr lang="nl-NL" baseline="0" dirty="0" smtClean="0"/>
              <a:t> op basis van leermaterialen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C8CA6-875B-1448-9C56-487B0F45A8E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00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16AF-29BC-6643-B1C0-DD49BC159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6"/>
            <a:ext cx="12192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1"/>
            <a:ext cx="12192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nl-NL" alt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268413"/>
            <a:ext cx="10555816" cy="14398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4032251" y="6521450"/>
            <a:ext cx="815974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1600" b="1"/>
              <a:t>Universiteit Leiden. Bij ons leer je de wereld kennen.</a:t>
            </a:r>
          </a:p>
        </p:txBody>
      </p:sp>
      <p:pic>
        <p:nvPicPr>
          <p:cNvPr id="5191" name="Picture 71" descr="Logo IC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17" y="5638801"/>
            <a:ext cx="247861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0" y="6508750"/>
            <a:ext cx="12192000" cy="304800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altLang="nl-NL" sz="1400" b="1"/>
              <a:t>ICLON, Interfacultair Centrum voor Lerarenopleiding, Onderwijsontwikkeling en Nascholing</a:t>
            </a:r>
          </a:p>
        </p:txBody>
      </p:sp>
      <p:pic>
        <p:nvPicPr>
          <p:cNvPr id="5194" name="Picture 74" descr="Logo-UniversiteitLeiden-CMYK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5229226"/>
            <a:ext cx="356446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476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535" y="358775"/>
            <a:ext cx="10172700" cy="1079500"/>
          </a:xfrm>
        </p:spPr>
        <p:txBody>
          <a:bodyPr anchor="b"/>
          <a:lstStyle>
            <a:lvl1pPr algn="ctr">
              <a:defRPr sz="3733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 smtClean="0"/>
              <a:t>Titelstijl van model bewerken</a:t>
            </a:r>
            <a:endParaRPr lang="nl-NL" noProof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7535" y="1628777"/>
            <a:ext cx="10172700" cy="1800225"/>
          </a:xfrm>
        </p:spPr>
        <p:txBody>
          <a:bodyPr/>
          <a:lstStyle>
            <a:lvl1pPr marL="0" indent="0" algn="ctr">
              <a:buFontTx/>
              <a:buNone/>
              <a:defRPr sz="2667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nl-NL" noProof="0" smtClean="0"/>
              <a:t>Klik om de titelstijl van het model te bewerken</a:t>
            </a:r>
            <a:endParaRPr lang="nl-NL" noProof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E210FB56-E047-5044-A56F-40F0BFAECDC5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FEC277FE-EB07-434F-AE77-ACFE6270B420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534" y="1600200"/>
            <a:ext cx="4588933" cy="38449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9667" y="1600200"/>
            <a:ext cx="4588933" cy="38449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2D1FAE4A-2833-3945-96D5-A41FF02FAF2D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6D397837-00CD-8C46-A459-44124EA68D5B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908D6BB2-AA97-8E4D-956C-9FC1F135ACF6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93743DF8-FBF2-6F43-BD1A-5ADE6EA89ED4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E2876D33-E550-DD45-A9C0-B1D0F52475D6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1809C323-DEAB-D14A-944B-31FC6C81C795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045FFFC3-DC23-EE46-9F5F-38C9C6A0FA4B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3333" y="274639"/>
            <a:ext cx="2345267" cy="5170487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533" y="274639"/>
            <a:ext cx="6832600" cy="517048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altLang="x-none">
                <a:solidFill>
                  <a:srgbClr val="000000"/>
                </a:solidFill>
              </a:rPr>
              <a:t>Pagina </a:t>
            </a:r>
            <a:fld id="{ABADA6A3-B0A2-BE46-882F-E4DC7B924ABE}" type="slidenum">
              <a:rPr lang="nl-NL" altLang="x-none">
                <a:solidFill>
                  <a:srgbClr val="000000"/>
                </a:solidFill>
              </a:rPr>
              <a:pPr/>
              <a:t>‹#›</a:t>
            </a:fld>
            <a:endParaRPr lang="nl-NL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112F-5AA2-E943-B000-233457D2B22D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A3D6-1929-0641-9705-E81BEBCE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533" y="275167"/>
            <a:ext cx="93810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Titelstijl van model bewerken</a:t>
            </a:r>
            <a:endParaRPr lang="nl-NL" altLang="x-non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3" y="1600200"/>
            <a:ext cx="9381067" cy="384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Klik om de tekststijl van het model te bewerken</a:t>
            </a:r>
          </a:p>
          <a:p>
            <a:pPr lvl="1"/>
            <a:r>
              <a:rPr lang="en-US" altLang="x-none"/>
              <a:t>Tweede niveau</a:t>
            </a:r>
          </a:p>
          <a:p>
            <a:pPr lvl="2"/>
            <a:r>
              <a:rPr lang="en-US" altLang="x-none"/>
              <a:t>Derde niveau</a:t>
            </a:r>
          </a:p>
          <a:p>
            <a:pPr lvl="3"/>
            <a:r>
              <a:rPr lang="en-US" altLang="x-none"/>
              <a:t>Vierde niveau</a:t>
            </a:r>
          </a:p>
          <a:p>
            <a:pPr lvl="4"/>
            <a:r>
              <a:rPr lang="en-US" altLang="x-none"/>
              <a:t>Vijfde niveau</a:t>
            </a:r>
            <a:endParaRPr lang="nl-NL" altLang="x-non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534" y="6083300"/>
            <a:ext cx="6144684" cy="1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333"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srgbClr val="000000"/>
                </a:solidFill>
              </a:rPr>
              <a:t>Onderwerp via &gt;Beeld &gt;Koptekst en voettekst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7533" y="6246284"/>
            <a:ext cx="2844800" cy="1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x-none">
                <a:solidFill>
                  <a:srgbClr val="000000"/>
                </a:solidFill>
                <a:ea typeface="ＭＳ Ｐゴシック" charset="-128"/>
              </a:rPr>
              <a:t>Pagina </a:t>
            </a:r>
            <a:fld id="{F4D6DBBB-4E44-6E40-A814-270AE7B7E1F1}" type="slidenum">
              <a:rPr lang="nl-NL" altLang="x-none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 altLang="x-none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05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133" b="1">
          <a:solidFill>
            <a:schemeClr val="tx2"/>
          </a:solidFill>
          <a:latin typeface="Arial" charset="0"/>
        </a:defRPr>
      </a:lvl9pPr>
    </p:titleStyle>
    <p:bodyStyle>
      <a:lvl1pPr marL="478355" indent="-478355" algn="l" rtl="0" fontAlgn="base">
        <a:spcBef>
          <a:spcPct val="50000"/>
        </a:spcBef>
        <a:spcAft>
          <a:spcPct val="0"/>
        </a:spcAft>
        <a:buChar char="•"/>
        <a:defRPr sz="1733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58827" indent="-478355" algn="l" rtl="0" fontAlgn="base">
        <a:spcBef>
          <a:spcPct val="50000"/>
        </a:spcBef>
        <a:spcAft>
          <a:spcPct val="0"/>
        </a:spcAft>
        <a:buChar char="–"/>
        <a:defRPr sz="1733">
          <a:solidFill>
            <a:schemeClr val="tx1"/>
          </a:solidFill>
          <a:latin typeface="+mn-lt"/>
          <a:ea typeface="ＭＳ Ｐゴシック" charset="0"/>
        </a:defRPr>
      </a:lvl2pPr>
      <a:lvl3pPr marL="1439297" indent="-478355" algn="l" rtl="0" fontAlgn="base">
        <a:spcBef>
          <a:spcPct val="50000"/>
        </a:spcBef>
        <a:spcAft>
          <a:spcPct val="0"/>
        </a:spcAft>
        <a:buChar char="•"/>
        <a:defRPr sz="1467">
          <a:solidFill>
            <a:schemeClr val="tx1"/>
          </a:solidFill>
          <a:latin typeface="+mn-lt"/>
          <a:ea typeface="ＭＳ Ｐゴシック" charset="0"/>
        </a:defRPr>
      </a:lvl3pPr>
      <a:lvl4pPr marL="1919769" indent="-478355" algn="l" rtl="0" fontAlgn="base">
        <a:spcBef>
          <a:spcPct val="50000"/>
        </a:spcBef>
        <a:spcAft>
          <a:spcPct val="0"/>
        </a:spcAft>
        <a:buChar char="–"/>
        <a:defRPr sz="1467">
          <a:solidFill>
            <a:schemeClr val="tx1"/>
          </a:solidFill>
          <a:latin typeface="+mn-lt"/>
          <a:ea typeface="ＭＳ Ｐゴシック" charset="0"/>
        </a:defRPr>
      </a:lvl4pPr>
      <a:lvl5pPr marL="2398124" indent="-478355" algn="l" rtl="0" fontAlgn="base">
        <a:spcBef>
          <a:spcPct val="5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  <a:ea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919536" y="836713"/>
            <a:ext cx="8132762" cy="1512887"/>
          </a:xfrm>
          <a:noFill/>
          <a:ln/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Blended Learning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&amp;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Student </a:t>
            </a:r>
            <a:r>
              <a:rPr lang="en-GB" sz="5400" b="1" dirty="0" smtClean="0">
                <a:solidFill>
                  <a:schemeClr val="bg1"/>
                </a:solidFill>
              </a:rPr>
              <a:t>Success</a:t>
            </a:r>
            <a:endParaRPr lang="nl-NL" sz="5400" b="1" dirty="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40013" y="3501008"/>
            <a:ext cx="698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dirty="0">
                <a:solidFill>
                  <a:schemeClr val="bg1"/>
                </a:solidFill>
              </a:rPr>
              <a:t>Dr. Nynke Bos (ICLON)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703512" y="4354613"/>
            <a:ext cx="9279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nl-NL" dirty="0"/>
              <a:t>[CEL Innovation Room #9 ‘Research on Student </a:t>
            </a:r>
            <a:r>
              <a:rPr lang="en-US" altLang="nl-NL" dirty="0" smtClean="0"/>
              <a:t>Success', Rotterdam</a:t>
            </a:r>
            <a:r>
              <a:rPr lang="en-US" altLang="nl-NL" dirty="0"/>
              <a:t>, The </a:t>
            </a:r>
            <a:r>
              <a:rPr lang="en-US" altLang="nl-NL" dirty="0" smtClean="0"/>
              <a:t>Netherlands]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908231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811" y="6092023"/>
            <a:ext cx="10515600" cy="7659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What is blended learning?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Afbeelding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3"/>
          <a:stretch/>
        </p:blipFill>
        <p:spPr>
          <a:xfrm>
            <a:off x="-377072" y="0"/>
            <a:ext cx="12704542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/>
          </p:cNvPicPr>
          <p:nvPr>
            <p:ph idx="1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0"/>
            <a:ext cx="12192021" cy="5868000"/>
          </a:xfr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30811" y="6092023"/>
            <a:ext cx="10515600" cy="76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dirty="0" err="1" smtClean="0">
                <a:latin typeface="Times New Roman" charset="0"/>
                <a:ea typeface="Times New Roman" charset="0"/>
                <a:cs typeface="Times New Roman" charset="0"/>
              </a:rPr>
              <a:t>Why</a:t>
            </a:r>
            <a:r>
              <a:rPr lang="nl-NL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dirty="0" err="1" smtClean="0">
                <a:latin typeface="Times New Roman" charset="0"/>
                <a:ea typeface="Times New Roman" charset="0"/>
                <a:cs typeface="Times New Roman" charset="0"/>
              </a:rPr>
              <a:t>this</a:t>
            </a:r>
            <a:r>
              <a:rPr lang="nl-NL" dirty="0" smtClean="0">
                <a:latin typeface="Times New Roman" charset="0"/>
                <a:ea typeface="Times New Roman" charset="0"/>
                <a:cs typeface="Times New Roman" charset="0"/>
              </a:rPr>
              <a:t> research?</a:t>
            </a:r>
            <a:endParaRPr lang="nl-NL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5" y="0"/>
            <a:ext cx="7271972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20310"/>
          <a:stretch/>
        </p:blipFill>
        <p:spPr>
          <a:xfrm>
            <a:off x="0" y="-1"/>
            <a:ext cx="12192000" cy="5868000"/>
          </a:xfr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30811" y="6092023"/>
            <a:ext cx="10515600" cy="76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Evidence informed education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72967" y="4381266"/>
            <a:ext cx="1066141" cy="34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smtClean="0">
                <a:latin typeface="American Typewriter" charset="0"/>
                <a:ea typeface="American Typewriter" charset="0"/>
                <a:cs typeface="American Typewriter" charset="0"/>
              </a:rPr>
              <a:t>No-users</a:t>
            </a:r>
            <a:endParaRPr lang="nl-NL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endParaRPr lang="nl-NL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8" name="Tijdelijke aanduiding voor inhoud 3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06" y="4132968"/>
            <a:ext cx="1576388" cy="2259489"/>
          </a:xfrm>
        </p:spPr>
      </p:pic>
      <p:pic>
        <p:nvPicPr>
          <p:cNvPr id="10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92" y="930225"/>
            <a:ext cx="1587131" cy="2274888"/>
          </a:xfrm>
        </p:spPr>
      </p:pic>
      <p:pic>
        <p:nvPicPr>
          <p:cNvPr id="12" name="Tijdelijke aanduiding voor inhoud 2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33" y="4132968"/>
            <a:ext cx="1582324" cy="2268000"/>
          </a:xfrm>
        </p:spPr>
      </p:pic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704987" y="3977418"/>
            <a:ext cx="3024104" cy="242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Uses recordings as substitute for attendance</a:t>
            </a:r>
            <a:b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en-CA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Above average use of other learning materials</a:t>
            </a:r>
            <a:endParaRPr lang="en-CA" sz="1600" dirty="0" smtClean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4" name="Content Placeholder 6"/>
          <p:cNvSpPr>
            <a:spLocks noGrp="1"/>
          </p:cNvSpPr>
          <p:nvPr>
            <p:ph sz="half" idx="2"/>
          </p:nvPr>
        </p:nvSpPr>
        <p:spPr>
          <a:xfrm>
            <a:off x="6702459" y="804832"/>
            <a:ext cx="2736649" cy="24002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Doesn’t attend lectures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Average use of other learning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  <a:defRPr/>
            </a:pPr>
            <a:endParaRPr lang="en-CA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  <a:defRPr/>
            </a:pPr>
            <a:endParaRPr lang="en-CA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half" idx="2"/>
          </p:nvPr>
        </p:nvSpPr>
        <p:spPr>
          <a:xfrm>
            <a:off x="704987" y="804832"/>
            <a:ext cx="3024104" cy="240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Loves attending lectures</a:t>
            </a:r>
          </a:p>
          <a:p>
            <a:pPr marL="0" indent="0">
              <a:buNone/>
            </a:pPr>
            <a:endParaRPr lang="en-CA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Average use of learning resources (besides..)</a:t>
            </a:r>
            <a:endParaRPr lang="en-CA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7" name="Tijdelijke aanduiding voor inhoud 19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11" y="930225"/>
            <a:ext cx="1587131" cy="2274888"/>
          </a:xfrm>
        </p:spPr>
      </p:pic>
    </p:spTree>
    <p:extLst>
      <p:ext uri="{BB962C8B-B14F-4D97-AF65-F5344CB8AC3E}">
        <p14:creationId xmlns:p14="http://schemas.microsoft.com/office/powerpoint/2010/main" val="7986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  <p:bldP spid="14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02459" y="3977419"/>
            <a:ext cx="2785290" cy="242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I don’t need anything</a:t>
            </a:r>
          </a:p>
          <a:p>
            <a:pPr marL="0" indent="0">
              <a:buNone/>
            </a:pPr>
            <a:endParaRPr lang="en-CA" sz="160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High self-efficacy</a:t>
            </a:r>
          </a:p>
          <a:p>
            <a:pPr marL="0" indent="0">
              <a:buNone/>
            </a:pPr>
            <a:endParaRPr lang="en-CA" sz="160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Do I overestimate myself?</a:t>
            </a:r>
            <a:endParaRPr lang="en-CA" sz="160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8" name="Tijdelijke aanduiding voor inhoud 3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34" y="4132968"/>
            <a:ext cx="1576388" cy="2259489"/>
          </a:xfrm>
        </p:spPr>
      </p:pic>
      <p:pic>
        <p:nvPicPr>
          <p:cNvPr id="10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92" y="930225"/>
            <a:ext cx="1587131" cy="2274888"/>
          </a:xfrm>
        </p:spPr>
      </p:pic>
      <p:pic>
        <p:nvPicPr>
          <p:cNvPr id="12" name="Tijdelijke aanduiding voor inhoud 2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33" y="4132968"/>
            <a:ext cx="1582324" cy="2268000"/>
          </a:xfrm>
        </p:spPr>
      </p:pic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704987" y="3977418"/>
            <a:ext cx="3158546" cy="242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Uses recordings as substitute</a:t>
            </a: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Above average use of learning resources</a:t>
            </a:r>
            <a:endParaRPr lang="en-CA" sz="1600" smtClean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endParaRPr lang="en-CA" sz="160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Self-regulated</a:t>
            </a:r>
          </a:p>
          <a:p>
            <a:pPr marL="0" indent="0">
              <a:buNone/>
            </a:pPr>
            <a:r>
              <a:rPr lang="en-CA" sz="1600" smtClean="0">
                <a:latin typeface="American Typewriter" charset="0"/>
                <a:ea typeface="American Typewriter" charset="0"/>
                <a:cs typeface="American Typewriter" charset="0"/>
              </a:rPr>
              <a:t>Dislikes peer-learning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half" idx="2"/>
          </p:nvPr>
        </p:nvSpPr>
        <p:spPr>
          <a:xfrm>
            <a:off x="6702459" y="804832"/>
            <a:ext cx="2785290" cy="24002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Does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not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attend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lectures</a:t>
            </a:r>
            <a:endParaRPr lang="nl-NL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Average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use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other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learning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1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Not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a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clear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approach </a:t>
            </a:r>
            <a:r>
              <a:rPr lang="nl-NL" sz="16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to</a:t>
            </a:r>
            <a:r>
              <a:rPr lang="nl-NL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  <a:defRPr/>
            </a:pPr>
            <a:endParaRPr 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  <a:defRPr/>
            </a:pPr>
            <a:endParaRPr 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half" idx="2"/>
          </p:nvPr>
        </p:nvSpPr>
        <p:spPr>
          <a:xfrm>
            <a:off x="704987" y="804832"/>
            <a:ext cx="3024104" cy="240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Loves attending lectures</a:t>
            </a: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Average use of other learning resources (besides)</a:t>
            </a: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External regulation</a:t>
            </a: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Low self-efficacy</a:t>
            </a:r>
          </a:p>
          <a:p>
            <a:pPr marL="0" indent="0">
              <a:buNone/>
            </a:pPr>
            <a:r>
              <a:rPr lang="en-CA" sz="1600" dirty="0" smtClean="0">
                <a:latin typeface="American Typewriter" charset="0"/>
                <a:ea typeface="American Typewriter" charset="0"/>
                <a:cs typeface="American Typewriter" charset="0"/>
              </a:rPr>
              <a:t>”Will this be assessed?”</a:t>
            </a:r>
          </a:p>
          <a:p>
            <a:pPr marL="0" indent="0">
              <a:buNone/>
            </a:pPr>
            <a:endParaRPr lang="en-CA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7" name="Tijdelijke aanduiding voor inhoud 19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11" y="930225"/>
            <a:ext cx="1587131" cy="2274888"/>
          </a:xfrm>
        </p:spPr>
      </p:pic>
      <p:pic>
        <p:nvPicPr>
          <p:cNvPr id="15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/>
          <a:stretch/>
        </p:blipFill>
        <p:spPr>
          <a:xfrm>
            <a:off x="9094573" y="3968907"/>
            <a:ext cx="2267249" cy="2102538"/>
          </a:xfrm>
        </p:spPr>
      </p:pic>
      <p:pic>
        <p:nvPicPr>
          <p:cNvPr id="16" name="Tijdelijke aanduiding voor inhoud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2"/>
          <a:stretch/>
        </p:blipFill>
        <p:spPr>
          <a:xfrm>
            <a:off x="8958385" y="892867"/>
            <a:ext cx="2182370" cy="2102538"/>
          </a:xfrm>
          <a:prstGeom prst="rect">
            <a:avLst/>
          </a:prstGeom>
        </p:spPr>
      </p:pic>
      <p:pic>
        <p:nvPicPr>
          <p:cNvPr id="18" name="Tijdelijke aanduiding voor inhoud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3"/>
          <a:stretch/>
        </p:blipFill>
        <p:spPr>
          <a:xfrm>
            <a:off x="3701429" y="4023612"/>
            <a:ext cx="2777624" cy="2331162"/>
          </a:xfrm>
          <a:prstGeom prst="rect">
            <a:avLst/>
          </a:prstGeom>
        </p:spPr>
      </p:pic>
      <p:pic>
        <p:nvPicPr>
          <p:cNvPr id="20" name="Tijdelijke aanduiding voor inhoud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8"/>
          <a:stretch/>
        </p:blipFill>
        <p:spPr>
          <a:xfrm>
            <a:off x="3502833" y="683160"/>
            <a:ext cx="2998512" cy="25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jdelijke aanduiding voor inhoud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b="16738"/>
          <a:stretch/>
        </p:blipFill>
        <p:spPr>
          <a:xfrm>
            <a:off x="0" y="-1"/>
            <a:ext cx="12192000" cy="5868000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30811" y="6092023"/>
            <a:ext cx="10515600" cy="76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CA" dirty="0" smtClean="0">
                <a:latin typeface="Times New Roman" charset="0"/>
                <a:ea typeface="Times New Roman" charset="0"/>
                <a:cs typeface="Times New Roman" charset="0"/>
              </a:rPr>
              <a:t>Implications</a:t>
            </a:r>
            <a:endParaRPr lang="en-CA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More info?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err="1" smtClean="0">
                <a:solidFill>
                  <a:schemeClr val="bg1"/>
                </a:solidFill>
              </a:rPr>
              <a:t>www.drblend.org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4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en_Universiteit_wit_16_9">
  <a:themeElements>
    <a:clrScheme name="OU witte achtergrond 1">
      <a:dk1>
        <a:srgbClr val="000000"/>
      </a:dk1>
      <a:lt1>
        <a:srgbClr val="FFFFFF"/>
      </a:lt1>
      <a:dk2>
        <a:srgbClr val="CD0921"/>
      </a:dk2>
      <a:lt2>
        <a:srgbClr val="808080"/>
      </a:lt2>
      <a:accent1>
        <a:srgbClr val="494949"/>
      </a:accent1>
      <a:accent2>
        <a:srgbClr val="F85266"/>
      </a:accent2>
      <a:accent3>
        <a:srgbClr val="FFFFFF"/>
      </a:accent3>
      <a:accent4>
        <a:srgbClr val="000000"/>
      </a:accent4>
      <a:accent5>
        <a:srgbClr val="B1B1B1"/>
      </a:accent5>
      <a:accent6>
        <a:srgbClr val="E1495C"/>
      </a:accent6>
      <a:hlink>
        <a:srgbClr val="999999"/>
      </a:hlink>
      <a:folHlink>
        <a:srgbClr val="840615"/>
      </a:folHlink>
    </a:clrScheme>
    <a:fontScheme name="OU witte achtergro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 witte achtergrond 1">
        <a:dk1>
          <a:srgbClr val="000000"/>
        </a:dk1>
        <a:lt1>
          <a:srgbClr val="FFFFFF"/>
        </a:lt1>
        <a:dk2>
          <a:srgbClr val="CD0921"/>
        </a:dk2>
        <a:lt2>
          <a:srgbClr val="808080"/>
        </a:lt2>
        <a:accent1>
          <a:srgbClr val="494949"/>
        </a:accent1>
        <a:accent2>
          <a:srgbClr val="F85266"/>
        </a:accent2>
        <a:accent3>
          <a:srgbClr val="FFFFFF"/>
        </a:accent3>
        <a:accent4>
          <a:srgbClr val="000000"/>
        </a:accent4>
        <a:accent5>
          <a:srgbClr val="B1B1B1"/>
        </a:accent5>
        <a:accent6>
          <a:srgbClr val="E1495C"/>
        </a:accent6>
        <a:hlink>
          <a:srgbClr val="999999"/>
        </a:hlink>
        <a:folHlink>
          <a:srgbClr val="8406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15817</TotalTime>
  <Words>202</Words>
  <Application>Microsoft Office PowerPoint</Application>
  <PresentationFormat>Custom</PresentationFormat>
  <Paragraphs>50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Office-thema</vt:lpstr>
      <vt:lpstr>Open_Universiteit_wit_16_9</vt:lpstr>
      <vt:lpstr>Blended Learning &amp;  Student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info? www.drblend.org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Bos</dc:creator>
  <cp:lastModifiedBy>Sylvia Walsarie Wolff</cp:lastModifiedBy>
  <cp:revision>28</cp:revision>
  <dcterms:created xsi:type="dcterms:W3CDTF">2016-11-26T15:40:01Z</dcterms:created>
  <dcterms:modified xsi:type="dcterms:W3CDTF">2017-06-12T11:37:26Z</dcterms:modified>
</cp:coreProperties>
</file>