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18"/>
  </p:notesMasterIdLst>
  <p:sldIdLst>
    <p:sldId id="256" r:id="rId2"/>
    <p:sldId id="258" r:id="rId3"/>
    <p:sldId id="297" r:id="rId4"/>
    <p:sldId id="309" r:id="rId5"/>
    <p:sldId id="296" r:id="rId6"/>
    <p:sldId id="302" r:id="rId7"/>
    <p:sldId id="298" r:id="rId8"/>
    <p:sldId id="305" r:id="rId9"/>
    <p:sldId id="300" r:id="rId10"/>
    <p:sldId id="301" r:id="rId11"/>
    <p:sldId id="299" r:id="rId12"/>
    <p:sldId id="303" r:id="rId13"/>
    <p:sldId id="304" r:id="rId14"/>
    <p:sldId id="306" r:id="rId15"/>
    <p:sldId id="307" r:id="rId16"/>
    <p:sldId id="294" r:id="rId17"/>
  </p:sldIdLst>
  <p:sldSz cx="9144000" cy="5143500" type="screen16x9"/>
  <p:notesSz cx="6858000" cy="9144000"/>
  <p:embeddedFontLst>
    <p:embeddedFont>
      <p:font typeface="Verdana" panose="020B0604030504040204" pitchFamily="34" charset="0"/>
      <p:regular r:id="rId19"/>
      <p:bold r:id="rId20"/>
      <p:italic r:id="rId21"/>
      <p:boldItalic r:id="rId22"/>
    </p:embeddedFont>
    <p:embeddedFont>
      <p:font typeface="Lora" panose="020B0604020202020204" charset="0"/>
      <p:regular r:id="rId23"/>
      <p:bold r:id="rId24"/>
      <p:italic r:id="rId25"/>
      <p:boldItalic r:id="rId26"/>
    </p:embeddedFont>
    <p:embeddedFont>
      <p:font typeface="Quattrocento Sans" panose="020B0502050000020003" pitchFamily="34" charset="0"/>
      <p:regular r:id="rId27"/>
      <p:bold r:id="rId28"/>
      <p:italic r:id="rId29"/>
      <p:boldItalic r:id="rId30"/>
    </p:embeddedFont>
    <p:embeddedFont>
      <p:font typeface="Roboto" panose="020B060402020202020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8B77F71A-894F-4338-B9B9-BD19E6FB36CB}">
  <a:tblStyle styleId="{8B77F71A-894F-4338-B9B9-BD19E6FB36CB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8" autoAdjust="0"/>
    <p:restoredTop sz="94660"/>
  </p:normalViewPr>
  <p:slideViewPr>
    <p:cSldViewPr snapToGrid="0">
      <p:cViewPr>
        <p:scale>
          <a:sx n="100" d="100"/>
          <a:sy n="100" d="100"/>
        </p:scale>
        <p:origin x="367" y="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7072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Shape 3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1123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996630" y="2003888"/>
            <a:ext cx="4523699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600"/>
            </a:lvl1pPr>
            <a:lvl2pPr lvl="1">
              <a:spcBef>
                <a:spcPts val="0"/>
              </a:spcBef>
              <a:buSzPct val="100000"/>
              <a:defRPr sz="3600"/>
            </a:lvl2pPr>
            <a:lvl3pPr lvl="2">
              <a:spcBef>
                <a:spcPts val="0"/>
              </a:spcBef>
              <a:buSzPct val="100000"/>
              <a:defRPr sz="3600"/>
            </a:lvl3pPr>
            <a:lvl4pPr lvl="3">
              <a:spcBef>
                <a:spcPts val="0"/>
              </a:spcBef>
              <a:buSzPct val="100000"/>
              <a:defRPr sz="3600"/>
            </a:lvl4pPr>
            <a:lvl5pPr lvl="4">
              <a:spcBef>
                <a:spcPts val="0"/>
              </a:spcBef>
              <a:buSzPct val="100000"/>
              <a:defRPr sz="3600"/>
            </a:lvl5pPr>
            <a:lvl6pPr lvl="5">
              <a:spcBef>
                <a:spcPts val="0"/>
              </a:spcBef>
              <a:buSzPct val="100000"/>
              <a:defRPr sz="3600"/>
            </a:lvl6pPr>
            <a:lvl7pPr lvl="6">
              <a:spcBef>
                <a:spcPts val="0"/>
              </a:spcBef>
              <a:buSzPct val="100000"/>
              <a:defRPr sz="3600"/>
            </a:lvl7pPr>
            <a:lvl8pPr lvl="7">
              <a:spcBef>
                <a:spcPts val="0"/>
              </a:spcBef>
              <a:buSzPct val="100000"/>
              <a:defRPr sz="3600"/>
            </a:lvl8pPr>
            <a:lvl9pPr lvl="8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cxnSp>
        <p:nvCxnSpPr>
          <p:cNvPr id="10" name="Shape 10"/>
          <p:cNvCxnSpPr/>
          <p:nvPr/>
        </p:nvCxnSpPr>
        <p:spPr>
          <a:xfrm>
            <a:off x="-6025" y="3676511"/>
            <a:ext cx="9161999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" name="Shape 11"/>
          <p:cNvSpPr/>
          <p:nvPr/>
        </p:nvSpPr>
        <p:spPr>
          <a:xfrm>
            <a:off x="1117950" y="3393000"/>
            <a:ext cx="566999" cy="5669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hape 24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5" name="Shape 25"/>
          <p:cNvSpPr/>
          <p:nvPr/>
        </p:nvSpPr>
        <p:spPr>
          <a:xfrm>
            <a:off x="817475" y="928766"/>
            <a:ext cx="405899" cy="4058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399" cy="4355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600"/>
              </a:spcBef>
              <a:buClr>
                <a:srgbClr val="FFCD00"/>
              </a:buClr>
              <a:buSzPct val="100000"/>
              <a:buFont typeface="Quattrocento Sans"/>
              <a:buChar char="◉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cxnSp>
        <p:nvCxnSpPr>
          <p:cNvPr id="28" name="Shape 28"/>
          <p:cNvCxnSpPr/>
          <p:nvPr/>
        </p:nvCxnSpPr>
        <p:spPr>
          <a:xfrm>
            <a:off x="5265650" y="1131725"/>
            <a:ext cx="38783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381250" y="937125"/>
            <a:ext cx="3878399" cy="4355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46" name="Shape 46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47" name="Shape 47"/>
          <p:cNvSpPr/>
          <p:nvPr/>
        </p:nvSpPr>
        <p:spPr>
          <a:xfrm>
            <a:off x="817475" y="928766"/>
            <a:ext cx="405899" cy="4058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8" name="Shape 48"/>
          <p:cNvCxnSpPr/>
          <p:nvPr/>
        </p:nvCxnSpPr>
        <p:spPr>
          <a:xfrm>
            <a:off x="5265650" y="1131725"/>
            <a:ext cx="38783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hape 54"/>
          <p:cNvCxnSpPr/>
          <p:nvPr/>
        </p:nvCxnSpPr>
        <p:spPr>
          <a:xfrm>
            <a:off x="-6025" y="4513728"/>
            <a:ext cx="91619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5" name="Shape 55"/>
          <p:cNvSpPr/>
          <p:nvPr/>
        </p:nvSpPr>
        <p:spPr>
          <a:xfrm>
            <a:off x="4293700" y="4235405"/>
            <a:ext cx="556499" cy="5564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FFCD00"/>
              </a:buClr>
              <a:buSzPct val="100000"/>
              <a:buFont typeface="Quattrocento Sans"/>
              <a:buChar char="◉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1381250" y="937116"/>
            <a:ext cx="6809700" cy="43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2pPr>
            <a:lvl3pPr lvl="2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3pPr>
            <a:lvl4pPr lvl="3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4pPr>
            <a:lvl5pPr lvl="4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5pPr>
            <a:lvl6pPr lvl="5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6pPr>
            <a:lvl7pPr lvl="6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7pPr>
            <a:lvl8pPr lvl="7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8pPr>
            <a:lvl9pPr lvl="8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4" r:id="rId3"/>
    <p:sldLayoutId id="2147483656" r:id="rId4"/>
    <p:sldLayoutId id="2147483657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thierrylord/4541208666/in/photolist-7VhT89-dXWoQN-93w3vC-amYVTP-uQTzh-cZ7Gto-bo5xuT-93sWCn-ejoPyR-6XYbHK-8ox9An-unkTQ-9sFbJ6-oBwRrk-bCMpLa-5Y3LNo--64753b-eAeZR7-5zRQJu-bWVsio-9tM2yb-3WaW1-4kr2Fy-86AZav-5XYxxy-7Hbz8d-5VhnJZ-8RqHNS-64pwp-hwaP5Q-9u184e-5VE7m9-4UvDta-8WEQXK-tgan2-9hTni9-7u15T-7e3152-myKsju-bo2rye-7PcNjN-7ZGfsa-7SiCqn-dXWkgt-4T2XpZ-6Fqmxp-6FqmCk-6FusWq-9BEupq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ctrTitle"/>
          </p:nvPr>
        </p:nvSpPr>
        <p:spPr>
          <a:xfrm>
            <a:off x="682304" y="2143189"/>
            <a:ext cx="7261897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Learning Analytics &amp; MOOCs-</a:t>
            </a:r>
            <a:r>
              <a:rPr lang="en-US" dirty="0">
                <a:highlight>
                  <a:srgbClr val="FFCD00"/>
                </a:highlight>
              </a:rPr>
              <a:t>Data Issues</a:t>
            </a:r>
            <a:r>
              <a:rPr lang="en-US" dirty="0"/>
              <a:t> Perspective </a:t>
            </a:r>
            <a:endParaRPr lang="en" dirty="0"/>
          </a:p>
        </p:txBody>
      </p:sp>
      <p:sp>
        <p:nvSpPr>
          <p:cNvPr id="5" name="TextBox 4"/>
          <p:cNvSpPr txBox="1"/>
          <p:nvPr/>
        </p:nvSpPr>
        <p:spPr>
          <a:xfrm>
            <a:off x="7557413" y="3411346"/>
            <a:ext cx="1658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latin typeface="Lora" panose="020B0604020202020204" charset="0"/>
              </a:rPr>
              <a:t>Mohammad Khalil</a:t>
            </a:r>
            <a:endParaRPr lang="en-US" sz="1200" i="1" dirty="0">
              <a:latin typeface="Lora" panose="020B060402020202020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7BF76D-92E5-4498-A0D1-5B44E27D7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03561"/>
            <a:ext cx="9144000" cy="8061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AA645AE-FA4D-43BE-BD67-D9330817FDDA}"/>
              </a:ext>
            </a:extLst>
          </p:cNvPr>
          <p:cNvSpPr txBox="1"/>
          <p:nvPr/>
        </p:nvSpPr>
        <p:spPr>
          <a:xfrm>
            <a:off x="3694213" y="3873657"/>
            <a:ext cx="1755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latin typeface="Lora" panose="020B0604020202020204" charset="0"/>
              </a:rPr>
              <a:t>Innovation Room9 09.06.2017</a:t>
            </a:r>
            <a:endParaRPr lang="en-US" sz="1200" i="1" dirty="0">
              <a:latin typeface="Lora" panose="020B0604020202020204" charset="0"/>
            </a:endParaRPr>
          </a:p>
        </p:txBody>
      </p:sp>
      <p:grpSp>
        <p:nvGrpSpPr>
          <p:cNvPr id="15" name="Shape 62">
            <a:extLst>
              <a:ext uri="{FF2B5EF4-FFF2-40B4-BE49-F238E27FC236}">
                <a16:creationId xmlns:a16="http://schemas.microsoft.com/office/drawing/2014/main" id="{F393F536-6A8E-4793-912C-7124358A53CE}"/>
              </a:ext>
            </a:extLst>
          </p:cNvPr>
          <p:cNvGrpSpPr/>
          <p:nvPr/>
        </p:nvGrpSpPr>
        <p:grpSpPr>
          <a:xfrm>
            <a:off x="1299164" y="3511423"/>
            <a:ext cx="215966" cy="342398"/>
            <a:chOff x="6718575" y="2318625"/>
            <a:chExt cx="256950" cy="407375"/>
          </a:xfrm>
        </p:grpSpPr>
        <p:sp>
          <p:nvSpPr>
            <p:cNvPr id="16" name="Shape 63">
              <a:extLst>
                <a:ext uri="{FF2B5EF4-FFF2-40B4-BE49-F238E27FC236}">
                  <a16:creationId xmlns:a16="http://schemas.microsoft.com/office/drawing/2014/main" id="{0FACC09D-2596-4639-B006-633D9E885D6E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64">
              <a:extLst>
                <a:ext uri="{FF2B5EF4-FFF2-40B4-BE49-F238E27FC236}">
                  <a16:creationId xmlns:a16="http://schemas.microsoft.com/office/drawing/2014/main" id="{406997EA-B18A-46C2-AC77-C0BAAD8ABEF9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65">
              <a:extLst>
                <a:ext uri="{FF2B5EF4-FFF2-40B4-BE49-F238E27FC236}">
                  <a16:creationId xmlns:a16="http://schemas.microsoft.com/office/drawing/2014/main" id="{C33BED0D-4EFD-4F41-B418-CC925FA36EF1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66">
              <a:extLst>
                <a:ext uri="{FF2B5EF4-FFF2-40B4-BE49-F238E27FC236}">
                  <a16:creationId xmlns:a16="http://schemas.microsoft.com/office/drawing/2014/main" id="{8FE40978-68CA-4A63-BF10-49818F5D3DED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67">
              <a:extLst>
                <a:ext uri="{FF2B5EF4-FFF2-40B4-BE49-F238E27FC236}">
                  <a16:creationId xmlns:a16="http://schemas.microsoft.com/office/drawing/2014/main" id="{6E6F59EF-2041-4954-95D7-35265C9C116F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68">
              <a:extLst>
                <a:ext uri="{FF2B5EF4-FFF2-40B4-BE49-F238E27FC236}">
                  <a16:creationId xmlns:a16="http://schemas.microsoft.com/office/drawing/2014/main" id="{E145C9AB-1C1E-403B-BB4F-CA7A12A16E10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69">
              <a:extLst>
                <a:ext uri="{FF2B5EF4-FFF2-40B4-BE49-F238E27FC236}">
                  <a16:creationId xmlns:a16="http://schemas.microsoft.com/office/drawing/2014/main" id="{8BE22FA9-1595-4985-A159-5017B5D52DA5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70">
              <a:extLst>
                <a:ext uri="{FF2B5EF4-FFF2-40B4-BE49-F238E27FC236}">
                  <a16:creationId xmlns:a16="http://schemas.microsoft.com/office/drawing/2014/main" id="{B2FAE56E-F0B8-4916-BC6E-01194449B0D2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mollaru\Desktop\Ed-Media 2015\7th.png">
            <a:extLst>
              <a:ext uri="{FF2B5EF4-FFF2-40B4-BE49-F238E27FC236}">
                <a16:creationId xmlns:a16="http://schemas.microsoft.com/office/drawing/2014/main" id="{347F6BEE-5F67-4719-89DA-15738A6DB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303" y="444235"/>
            <a:ext cx="3557016" cy="348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1819214-25A9-4CCC-AB7A-25F860B97A16}"/>
              </a:ext>
            </a:extLst>
          </p:cNvPr>
          <p:cNvCxnSpPr>
            <a:cxnSpLocks/>
          </p:cNvCxnSpPr>
          <p:nvPr/>
        </p:nvCxnSpPr>
        <p:spPr>
          <a:xfrm>
            <a:off x="3871913" y="3635375"/>
            <a:ext cx="2696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30A7982B-0CD8-4157-9D10-B9A57273B343}"/>
              </a:ext>
            </a:extLst>
          </p:cNvPr>
          <p:cNvSpPr/>
          <p:nvPr/>
        </p:nvSpPr>
        <p:spPr>
          <a:xfrm>
            <a:off x="594900" y="3329712"/>
            <a:ext cx="3281668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Roboto" panose="020B0604020202020204" charset="0"/>
                <a:ea typeface="Roboto" panose="020B0604020202020204" charset="0"/>
                <a:cs typeface="Arial" panose="020B0604020202020204" pitchFamily="34" charset="0"/>
              </a:rPr>
              <a:t>Achieving Confidentiality, Integrity</a:t>
            </a:r>
          </a:p>
          <a:p>
            <a:pPr algn="ctr"/>
            <a:r>
              <a:rPr lang="en-US" sz="1600" dirty="0">
                <a:latin typeface="Roboto" panose="020B0604020202020204" charset="0"/>
                <a:ea typeface="Roboto" panose="020B0604020202020204" charset="0"/>
                <a:cs typeface="Arial" panose="020B0604020202020204" pitchFamily="34" charset="0"/>
              </a:rPr>
              <a:t>and Availability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5181A85-CE19-4800-90C9-1DAAE16FE39C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3586468" y="1082168"/>
            <a:ext cx="20817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18C58611-9774-4A7F-8A54-CF8E273B8876}"/>
              </a:ext>
            </a:extLst>
          </p:cNvPr>
          <p:cNvSpPr/>
          <p:nvPr/>
        </p:nvSpPr>
        <p:spPr>
          <a:xfrm>
            <a:off x="1096684" y="789780"/>
            <a:ext cx="2489784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latin typeface="Roboto" panose="020B0604020202020204" charset="0"/>
                <a:ea typeface="Roboto" panose="020B0604020202020204" charset="0"/>
                <a:cs typeface="Arial" panose="020B0604020202020204" pitchFamily="34" charset="0"/>
              </a:rPr>
              <a:t>Who owns students data,</a:t>
            </a:r>
          </a:p>
          <a:p>
            <a:pPr algn="ctr"/>
            <a:r>
              <a:rPr lang="en-US" sz="1600" dirty="0">
                <a:latin typeface="Roboto" panose="020B0604020202020204" charset="0"/>
                <a:ea typeface="Roboto" panose="020B0604020202020204" charset="0"/>
                <a:cs typeface="Arial" panose="020B0604020202020204" pitchFamily="34" charset="0"/>
              </a:rPr>
              <a:t>students or institutions?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432886B-A129-4418-AE65-6E82096C1E44}"/>
              </a:ext>
            </a:extLst>
          </p:cNvPr>
          <p:cNvCxnSpPr>
            <a:cxnSpLocks/>
          </p:cNvCxnSpPr>
          <p:nvPr/>
        </p:nvCxnSpPr>
        <p:spPr>
          <a:xfrm>
            <a:off x="3482578" y="2006764"/>
            <a:ext cx="1762237" cy="45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02A29312-542F-40B9-A39C-BF427C2BE80F}"/>
              </a:ext>
            </a:extLst>
          </p:cNvPr>
          <p:cNvSpPr/>
          <p:nvPr/>
        </p:nvSpPr>
        <p:spPr>
          <a:xfrm>
            <a:off x="459335" y="1714377"/>
            <a:ext cx="2932213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latin typeface="Roboto" panose="020B0604020202020204" charset="0"/>
                <a:ea typeface="Roboto" panose="020B0604020202020204" charset="0"/>
                <a:cs typeface="Arial" panose="020B0604020202020204" pitchFamily="34" charset="0"/>
              </a:rPr>
              <a:t>Data Protection and Copyright</a:t>
            </a:r>
          </a:p>
          <a:p>
            <a:pPr algn="ctr"/>
            <a:r>
              <a:rPr lang="en-US" sz="1600" dirty="0">
                <a:latin typeface="Roboto" panose="020B0604020202020204" charset="0"/>
                <a:ea typeface="Roboto" panose="020B0604020202020204" charset="0"/>
                <a:cs typeface="Arial" panose="020B0604020202020204" pitchFamily="34" charset="0"/>
              </a:rPr>
              <a:t>Laws limit the use of LA apps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7D3C3F-7576-42B4-80EC-CECB936D59E5}"/>
              </a:ext>
            </a:extLst>
          </p:cNvPr>
          <p:cNvCxnSpPr>
            <a:cxnSpLocks/>
          </p:cNvCxnSpPr>
          <p:nvPr/>
        </p:nvCxnSpPr>
        <p:spPr>
          <a:xfrm>
            <a:off x="3429000" y="2985294"/>
            <a:ext cx="21886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D0BA61E0-85AE-473C-9D50-E2DD29BB1F9D}"/>
              </a:ext>
            </a:extLst>
          </p:cNvPr>
          <p:cNvSpPr/>
          <p:nvPr/>
        </p:nvSpPr>
        <p:spPr>
          <a:xfrm>
            <a:off x="582184" y="2804616"/>
            <a:ext cx="2726900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latin typeface="Roboto" panose="020B0604020202020204" charset="0"/>
                <a:ea typeface="Roboto" panose="020B0604020202020204" charset="0"/>
                <a:cs typeface="Arial" panose="020B0604020202020204" pitchFamily="34" charset="0"/>
              </a:rPr>
              <a:t>Inaccurate analysis results?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5746A84-9EF6-4F72-8964-89F1BDDFC0F3}"/>
              </a:ext>
            </a:extLst>
          </p:cNvPr>
          <p:cNvSpPr/>
          <p:nvPr/>
        </p:nvSpPr>
        <p:spPr>
          <a:xfrm>
            <a:off x="5668198" y="1025018"/>
            <a:ext cx="111807" cy="1143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FD7D9EF-3091-4A72-ACD3-0F0F5D633463}"/>
              </a:ext>
            </a:extLst>
          </p:cNvPr>
          <p:cNvSpPr/>
          <p:nvPr/>
        </p:nvSpPr>
        <p:spPr>
          <a:xfrm>
            <a:off x="5244815" y="1949615"/>
            <a:ext cx="111807" cy="1143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512F54E-5044-4669-AA9B-8E7651E56F83}"/>
              </a:ext>
            </a:extLst>
          </p:cNvPr>
          <p:cNvSpPr/>
          <p:nvPr/>
        </p:nvSpPr>
        <p:spPr>
          <a:xfrm>
            <a:off x="5626894" y="2920493"/>
            <a:ext cx="111807" cy="1143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A86F410-D73A-4CAC-8023-1B1DF3661383}"/>
              </a:ext>
            </a:extLst>
          </p:cNvPr>
          <p:cNvSpPr/>
          <p:nvPr/>
        </p:nvSpPr>
        <p:spPr>
          <a:xfrm>
            <a:off x="6568865" y="3566649"/>
            <a:ext cx="111807" cy="1143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1C9E975-4173-449E-A015-42D0EB8A8F10}"/>
              </a:ext>
            </a:extLst>
          </p:cNvPr>
          <p:cNvSpPr/>
          <p:nvPr/>
        </p:nvSpPr>
        <p:spPr>
          <a:xfrm>
            <a:off x="-56749" y="4739681"/>
            <a:ext cx="92617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latin typeface="Roboto" panose="020B0604020202020204" charset="0"/>
                <a:ea typeface="Roboto" panose="020B0604020202020204" charset="0"/>
              </a:rPr>
              <a:t>Khalil, M., &amp; Ebner, M. (2016). Learning Analytics: Principles and Constraints. In Proceedings of World Conference on Educational Multimedia, Hypermedia and Telecommunications (pp. 1326-1336).</a:t>
            </a:r>
          </a:p>
        </p:txBody>
      </p:sp>
      <p:grpSp>
        <p:nvGrpSpPr>
          <p:cNvPr id="16" name="Shape 413">
            <a:extLst>
              <a:ext uri="{FF2B5EF4-FFF2-40B4-BE49-F238E27FC236}">
                <a16:creationId xmlns:a16="http://schemas.microsoft.com/office/drawing/2014/main" id="{9B562A4E-3CA8-4068-BD6C-CCBF65CF3D6D}"/>
              </a:ext>
            </a:extLst>
          </p:cNvPr>
          <p:cNvGrpSpPr/>
          <p:nvPr/>
        </p:nvGrpSpPr>
        <p:grpSpPr>
          <a:xfrm>
            <a:off x="4490216" y="4383285"/>
            <a:ext cx="177034" cy="250722"/>
            <a:chOff x="590250" y="244200"/>
            <a:chExt cx="407975" cy="532175"/>
          </a:xfrm>
        </p:grpSpPr>
        <p:sp>
          <p:nvSpPr>
            <p:cNvPr id="17" name="Shape 414">
              <a:extLst>
                <a:ext uri="{FF2B5EF4-FFF2-40B4-BE49-F238E27FC236}">
                  <a16:creationId xmlns:a16="http://schemas.microsoft.com/office/drawing/2014/main" id="{424DAA66-E8D9-4A29-80C4-08684A20756B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415">
              <a:extLst>
                <a:ext uri="{FF2B5EF4-FFF2-40B4-BE49-F238E27FC236}">
                  <a16:creationId xmlns:a16="http://schemas.microsoft.com/office/drawing/2014/main" id="{5B732CCC-2D65-4997-90D0-537F5AFB8332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416">
              <a:extLst>
                <a:ext uri="{FF2B5EF4-FFF2-40B4-BE49-F238E27FC236}">
                  <a16:creationId xmlns:a16="http://schemas.microsoft.com/office/drawing/2014/main" id="{A4F93EC8-3FAE-4A1E-A7B2-BF843795B824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417">
              <a:extLst>
                <a:ext uri="{FF2B5EF4-FFF2-40B4-BE49-F238E27FC236}">
                  <a16:creationId xmlns:a16="http://schemas.microsoft.com/office/drawing/2014/main" id="{9F4B7F27-60D1-4F9D-AD8A-040341992E29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418">
              <a:extLst>
                <a:ext uri="{FF2B5EF4-FFF2-40B4-BE49-F238E27FC236}">
                  <a16:creationId xmlns:a16="http://schemas.microsoft.com/office/drawing/2014/main" id="{3D28ECC7-5745-4A85-BEEB-CF86C45BEC79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419">
              <a:extLst>
                <a:ext uri="{FF2B5EF4-FFF2-40B4-BE49-F238E27FC236}">
                  <a16:creationId xmlns:a16="http://schemas.microsoft.com/office/drawing/2014/main" id="{162B0DD0-A166-4343-9727-52A32E6D8A7B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420">
              <a:extLst>
                <a:ext uri="{FF2B5EF4-FFF2-40B4-BE49-F238E27FC236}">
                  <a16:creationId xmlns:a16="http://schemas.microsoft.com/office/drawing/2014/main" id="{21CA862C-8535-411C-BB6E-9B98BE32B1A8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421">
              <a:extLst>
                <a:ext uri="{FF2B5EF4-FFF2-40B4-BE49-F238E27FC236}">
                  <a16:creationId xmlns:a16="http://schemas.microsoft.com/office/drawing/2014/main" id="{E6BAF62D-F8D2-45E2-97B0-6C5C88713FA7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422">
              <a:extLst>
                <a:ext uri="{FF2B5EF4-FFF2-40B4-BE49-F238E27FC236}">
                  <a16:creationId xmlns:a16="http://schemas.microsoft.com/office/drawing/2014/main" id="{5DA883F8-5540-4DF5-85F5-35D1F9851BC5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423">
              <a:extLst>
                <a:ext uri="{FF2B5EF4-FFF2-40B4-BE49-F238E27FC236}">
                  <a16:creationId xmlns:a16="http://schemas.microsoft.com/office/drawing/2014/main" id="{8B833B78-0ECD-4798-A000-656100347B3D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424">
              <a:extLst>
                <a:ext uri="{FF2B5EF4-FFF2-40B4-BE49-F238E27FC236}">
                  <a16:creationId xmlns:a16="http://schemas.microsoft.com/office/drawing/2014/main" id="{50EB5118-9B81-417C-942F-8875135F3E2F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425">
              <a:extLst>
                <a:ext uri="{FF2B5EF4-FFF2-40B4-BE49-F238E27FC236}">
                  <a16:creationId xmlns:a16="http://schemas.microsoft.com/office/drawing/2014/main" id="{B6551238-541B-495D-B27B-DB2D074983A5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426">
              <a:extLst>
                <a:ext uri="{FF2B5EF4-FFF2-40B4-BE49-F238E27FC236}">
                  <a16:creationId xmlns:a16="http://schemas.microsoft.com/office/drawing/2014/main" id="{B5B7E01F-420E-472A-A557-D96ACE2463CD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427">
              <a:extLst>
                <a:ext uri="{FF2B5EF4-FFF2-40B4-BE49-F238E27FC236}">
                  <a16:creationId xmlns:a16="http://schemas.microsoft.com/office/drawing/2014/main" id="{0E91BA79-4D18-43FB-8639-1B0F5F7200A8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40744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24D3A-25AE-47D8-B073-920A1EB87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0383CF-2A1B-4B43-8213-959A7CA064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mollaru\Desktop\The Presentation\nice.jpg">
            <a:extLst>
              <a:ext uri="{FF2B5EF4-FFF2-40B4-BE49-F238E27FC236}">
                <a16:creationId xmlns:a16="http://schemas.microsoft.com/office/drawing/2014/main" id="{278FE5A9-AF50-4B18-889B-F27E444DC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" y="1"/>
            <a:ext cx="83248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3">
            <a:extLst>
              <a:ext uri="{FF2B5EF4-FFF2-40B4-BE49-F238E27FC236}">
                <a16:creationId xmlns:a16="http://schemas.microsoft.com/office/drawing/2014/main" id="{E6F9371E-E031-4DD2-BFB9-B4A3838714D8}"/>
              </a:ext>
            </a:extLst>
          </p:cNvPr>
          <p:cNvSpPr/>
          <p:nvPr/>
        </p:nvSpPr>
        <p:spPr>
          <a:xfrm>
            <a:off x="767854" y="788272"/>
            <a:ext cx="301717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/>
              </a:rPr>
              <a:t>Learning Analytics</a:t>
            </a:r>
          </a:p>
        </p:txBody>
      </p:sp>
      <p:sp>
        <p:nvSpPr>
          <p:cNvPr id="6" name="Rechteck 4">
            <a:extLst>
              <a:ext uri="{FF2B5EF4-FFF2-40B4-BE49-F238E27FC236}">
                <a16:creationId xmlns:a16="http://schemas.microsoft.com/office/drawing/2014/main" id="{82394DDA-9636-4B0F-8359-E66E3F0F590C}"/>
              </a:ext>
            </a:extLst>
          </p:cNvPr>
          <p:cNvSpPr/>
          <p:nvPr/>
        </p:nvSpPr>
        <p:spPr>
          <a:xfrm>
            <a:off x="5342289" y="788272"/>
            <a:ext cx="342645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/>
              </a:rPr>
              <a:t>Personal Information</a:t>
            </a:r>
          </a:p>
        </p:txBody>
      </p:sp>
      <p:pic>
        <p:nvPicPr>
          <p:cNvPr id="7" name="Picture 6" descr="C:\Users\mollaru\Desktop\The Presentation\vs.jpg">
            <a:extLst>
              <a:ext uri="{FF2B5EF4-FFF2-40B4-BE49-F238E27FC236}">
                <a16:creationId xmlns:a16="http://schemas.microsoft.com/office/drawing/2014/main" id="{92670138-B77B-4527-8CB9-74C5C9BEC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148" y="678878"/>
            <a:ext cx="713914" cy="68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1">
            <a:extLst>
              <a:ext uri="{FF2B5EF4-FFF2-40B4-BE49-F238E27FC236}">
                <a16:creationId xmlns:a16="http://schemas.microsoft.com/office/drawing/2014/main" id="{5DF03C75-D6E6-472C-8E08-B55F94B5C957}"/>
              </a:ext>
            </a:extLst>
          </p:cNvPr>
          <p:cNvSpPr txBox="1"/>
          <p:nvPr/>
        </p:nvSpPr>
        <p:spPr>
          <a:xfrm>
            <a:off x="4543800" y="4943445"/>
            <a:ext cx="502342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Verdana"/>
              </a:rPr>
              <a:t>http://www.moneysense.ca/invest/investors-dont-have-to-wait-for-canada-to-bury-trailers</a:t>
            </a:r>
          </a:p>
        </p:txBody>
      </p:sp>
    </p:spTree>
    <p:extLst>
      <p:ext uri="{BB962C8B-B14F-4D97-AF65-F5344CB8AC3E}">
        <p14:creationId xmlns:p14="http://schemas.microsoft.com/office/powerpoint/2010/main" val="3936446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5C885-CAB7-4386-A6B2-FDAA10E07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039AFC-B50C-4C1B-B02D-7B8E4787E3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mollaru\Desktop\LAK Workshop Presentation\anonymity.jpg">
            <a:extLst>
              <a:ext uri="{FF2B5EF4-FFF2-40B4-BE49-F238E27FC236}">
                <a16:creationId xmlns:a16="http://schemas.microsoft.com/office/drawing/2014/main" id="{B208D02B-B193-475C-94DA-7DF74011F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8B95DA4C-CBC2-45AB-9572-A3578BCAF338}"/>
              </a:ext>
            </a:extLst>
          </p:cNvPr>
          <p:cNvSpPr txBox="1"/>
          <p:nvPr/>
        </p:nvSpPr>
        <p:spPr>
          <a:xfrm>
            <a:off x="2171263" y="-34555"/>
            <a:ext cx="49039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u="sng" dirty="0">
                <a:latin typeface="Aharoni" panose="02010803020104030203" pitchFamily="2" charset="-79"/>
                <a:cs typeface="Aharoni" panose="02010803020104030203" pitchFamily="2" charset="-79"/>
              </a:rPr>
              <a:t>De - IDentification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4DADF9-9F03-4DED-BA6E-6DC0A3C850E4}"/>
              </a:ext>
            </a:extLst>
          </p:cNvPr>
          <p:cNvSpPr txBox="1"/>
          <p:nvPr/>
        </p:nvSpPr>
        <p:spPr>
          <a:xfrm>
            <a:off x="110490" y="921353"/>
            <a:ext cx="36182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Achieve Privacy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7614E27A-C059-4A57-AB1E-D6C155238E83}"/>
              </a:ext>
            </a:extLst>
          </p:cNvPr>
          <p:cNvSpPr txBox="1"/>
          <p:nvPr/>
        </p:nvSpPr>
        <p:spPr>
          <a:xfrm>
            <a:off x="110490" y="1748913"/>
            <a:ext cx="40110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Research Reasons</a:t>
            </a: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FF6182FA-68C7-48F4-A90A-536C88A32279}"/>
              </a:ext>
            </a:extLst>
          </p:cNvPr>
          <p:cNvSpPr txBox="1"/>
          <p:nvPr/>
        </p:nvSpPr>
        <p:spPr>
          <a:xfrm>
            <a:off x="110490" y="2549253"/>
            <a:ext cx="41504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Available to Public</a:t>
            </a:r>
          </a:p>
        </p:txBody>
      </p:sp>
      <p:sp>
        <p:nvSpPr>
          <p:cNvPr id="9" name="Textfeld 1">
            <a:extLst>
              <a:ext uri="{FF2B5EF4-FFF2-40B4-BE49-F238E27FC236}">
                <a16:creationId xmlns:a16="http://schemas.microsoft.com/office/drawing/2014/main" id="{5A4CC75D-43F2-4AC0-9EA1-9FB543938426}"/>
              </a:ext>
            </a:extLst>
          </p:cNvPr>
          <p:cNvSpPr txBox="1"/>
          <p:nvPr/>
        </p:nvSpPr>
        <p:spPr>
          <a:xfrm>
            <a:off x="5661252" y="4866501"/>
            <a:ext cx="34827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https://www.flickr.com/photos/trois-tetes/5195847/</a:t>
            </a:r>
          </a:p>
        </p:txBody>
      </p:sp>
    </p:spTree>
    <p:extLst>
      <p:ext uri="{BB962C8B-B14F-4D97-AF65-F5344CB8AC3E}">
        <p14:creationId xmlns:p14="http://schemas.microsoft.com/office/powerpoint/2010/main" val="352129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906005-831C-4EA1-9D76-9186BD957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222" y="50116"/>
            <a:ext cx="6245451" cy="41142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F32A45-5730-42AA-81D1-890222F65D46}"/>
              </a:ext>
            </a:extLst>
          </p:cNvPr>
          <p:cNvSpPr txBox="1"/>
          <p:nvPr/>
        </p:nvSpPr>
        <p:spPr>
          <a:xfrm>
            <a:off x="35404" y="4834863"/>
            <a:ext cx="88922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Roboto" panose="020B0604020202020204" charset="0"/>
                <a:ea typeface="Roboto" panose="020B0604020202020204" charset="0"/>
              </a:rPr>
              <a:t>Khalil, M., &amp; Ebner, M. (2016). De-Identification in Learning Analytics. Journal of Learning Analytics, 3(1), pp. 129-138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501427-9271-4C44-ACE4-754573011B97}"/>
              </a:ext>
            </a:extLst>
          </p:cNvPr>
          <p:cNvSpPr txBox="1"/>
          <p:nvPr/>
        </p:nvSpPr>
        <p:spPr>
          <a:xfrm>
            <a:off x="-83820" y="0"/>
            <a:ext cx="3223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Roboto" panose="020B0604020202020204" charset="0"/>
                <a:ea typeface="Roboto" panose="020B0604020202020204" charset="0"/>
              </a:rPr>
              <a:t>De-Identification Approach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0FC432-C429-4B90-A1FC-FF1B4A14CFB0}"/>
              </a:ext>
            </a:extLst>
          </p:cNvPr>
          <p:cNvSpPr txBox="1"/>
          <p:nvPr/>
        </p:nvSpPr>
        <p:spPr>
          <a:xfrm>
            <a:off x="35404" y="3995053"/>
            <a:ext cx="2878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B0F0"/>
                </a:solidFill>
                <a:latin typeface="Roboto" panose="020B0604020202020204" charset="0"/>
                <a:ea typeface="Roboto" panose="020B0604020202020204" charset="0"/>
              </a:rPr>
              <a:t>European DPD 95/46/EC</a:t>
            </a:r>
          </a:p>
        </p:txBody>
      </p:sp>
      <p:grpSp>
        <p:nvGrpSpPr>
          <p:cNvPr id="13" name="Shape 574">
            <a:extLst>
              <a:ext uri="{FF2B5EF4-FFF2-40B4-BE49-F238E27FC236}">
                <a16:creationId xmlns:a16="http://schemas.microsoft.com/office/drawing/2014/main" id="{67D12264-71F9-4F7B-A0EC-26F39DBF033B}"/>
              </a:ext>
            </a:extLst>
          </p:cNvPr>
          <p:cNvGrpSpPr/>
          <p:nvPr/>
        </p:nvGrpSpPr>
        <p:grpSpPr>
          <a:xfrm>
            <a:off x="4396537" y="4365456"/>
            <a:ext cx="377394" cy="268281"/>
            <a:chOff x="5247525" y="3007275"/>
            <a:chExt cx="517575" cy="384825"/>
          </a:xfrm>
        </p:grpSpPr>
        <p:sp>
          <p:nvSpPr>
            <p:cNvPr id="14" name="Shape 575">
              <a:extLst>
                <a:ext uri="{FF2B5EF4-FFF2-40B4-BE49-F238E27FC236}">
                  <a16:creationId xmlns:a16="http://schemas.microsoft.com/office/drawing/2014/main" id="{218D46E2-92F1-417A-923E-1093BC18013F}"/>
                </a:ext>
              </a:extLst>
            </p:cNvPr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0" t="0" r="0" b="0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576">
              <a:extLst>
                <a:ext uri="{FF2B5EF4-FFF2-40B4-BE49-F238E27FC236}">
                  <a16:creationId xmlns:a16="http://schemas.microsoft.com/office/drawing/2014/main" id="{04561B5F-5706-49E9-99E5-90192AC62F3E}"/>
                </a:ext>
              </a:extLst>
            </p:cNvPr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0" t="0" r="0" b="0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69079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mollaru\Desktop\figure 3.png">
            <a:extLst>
              <a:ext uri="{FF2B5EF4-FFF2-40B4-BE49-F238E27FC236}">
                <a16:creationId xmlns:a16="http://schemas.microsoft.com/office/drawing/2014/main" id="{CB3FD38B-4B55-4016-A3E7-6DFE2592B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30" y="0"/>
            <a:ext cx="722376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33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37F4BF-35EC-4153-BE5B-EB6D795B3C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" t="9673" r="226" b="-9245"/>
          <a:stretch/>
        </p:blipFill>
        <p:spPr bwMode="auto">
          <a:xfrm>
            <a:off x="1328736" y="-80962"/>
            <a:ext cx="6486525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39FC88-A329-4CBA-974C-E522C8834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67" y="1900238"/>
            <a:ext cx="8263467" cy="1435497"/>
          </a:xfrm>
          <a:prstGeom prst="rect">
            <a:avLst/>
          </a:prstGeom>
          <a:noFill/>
          <a:ln w="28575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845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>
            <a:spLocks noGrp="1"/>
          </p:cNvSpPr>
          <p:nvPr>
            <p:ph type="subTitle" idx="4294967295"/>
          </p:nvPr>
        </p:nvSpPr>
        <p:spPr>
          <a:xfrm>
            <a:off x="2371500" y="2093775"/>
            <a:ext cx="5021399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b="1" i="1" dirty="0">
                <a:latin typeface="Lora"/>
                <a:ea typeface="Lora"/>
                <a:cs typeface="Lora"/>
                <a:sym typeface="Lora"/>
              </a:rPr>
              <a:t>Any </a:t>
            </a:r>
            <a:r>
              <a:rPr lang="en" sz="3600" b="1" i="1" dirty="0">
                <a:highlight>
                  <a:srgbClr val="FFCD00"/>
                </a:highlight>
                <a:latin typeface="Lora"/>
                <a:ea typeface="Lora"/>
                <a:cs typeface="Lora"/>
                <a:sym typeface="Lora"/>
              </a:rPr>
              <a:t>questions</a:t>
            </a:r>
            <a:r>
              <a:rPr lang="en" sz="3600" b="1" i="1" dirty="0">
                <a:latin typeface="Lora"/>
                <a:ea typeface="Lora"/>
                <a:cs typeface="Lora"/>
                <a:sym typeface="Lora"/>
              </a:rPr>
              <a:t> ?</a:t>
            </a:r>
          </a:p>
          <a:p>
            <a:pPr lvl="0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</a:endParaRPr>
          </a:p>
        </p:txBody>
      </p:sp>
      <p:cxnSp>
        <p:nvCxnSpPr>
          <p:cNvPr id="376" name="Shape 376"/>
          <p:cNvCxnSpPr/>
          <p:nvPr/>
        </p:nvCxnSpPr>
        <p:spPr>
          <a:xfrm>
            <a:off x="6450" y="1428750"/>
            <a:ext cx="23972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77" name="Shape 377"/>
          <p:cNvSpPr txBox="1">
            <a:spLocks noGrp="1"/>
          </p:cNvSpPr>
          <p:nvPr>
            <p:ph type="ctrTitle" idx="4294967295"/>
          </p:nvPr>
        </p:nvSpPr>
        <p:spPr>
          <a:xfrm>
            <a:off x="2224737" y="816550"/>
            <a:ext cx="4908000" cy="1159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 dirty="0"/>
              <a:t>Thank </a:t>
            </a:r>
            <a:r>
              <a:rPr lang="en-US" sz="4800" dirty="0"/>
              <a:t>You</a:t>
            </a:r>
            <a:r>
              <a:rPr lang="en" sz="4800" dirty="0"/>
              <a:t>!</a:t>
            </a:r>
          </a:p>
        </p:txBody>
      </p:sp>
      <p:cxnSp>
        <p:nvCxnSpPr>
          <p:cNvPr id="378" name="Shape 378"/>
          <p:cNvCxnSpPr/>
          <p:nvPr/>
        </p:nvCxnSpPr>
        <p:spPr>
          <a:xfrm>
            <a:off x="5589800" y="1428750"/>
            <a:ext cx="35541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79" name="Shape 379"/>
          <p:cNvSpPr/>
          <p:nvPr/>
        </p:nvSpPr>
        <p:spPr>
          <a:xfrm>
            <a:off x="831925" y="859175"/>
            <a:ext cx="1139100" cy="11391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80" name="Shape 380"/>
          <p:cNvGrpSpPr/>
          <p:nvPr/>
        </p:nvGrpSpPr>
        <p:grpSpPr>
          <a:xfrm>
            <a:off x="1148888" y="1190759"/>
            <a:ext cx="505722" cy="475767"/>
            <a:chOff x="5972700" y="2330200"/>
            <a:chExt cx="411625" cy="387275"/>
          </a:xfrm>
        </p:grpSpPr>
        <p:sp>
          <p:nvSpPr>
            <p:cNvPr id="381" name="Shape 381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2" name="Shape 38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3749" y="3194157"/>
            <a:ext cx="698882" cy="69888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79498" y="3400725"/>
            <a:ext cx="16378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ora" panose="020B0604020202020204" charset="0"/>
              </a:rPr>
              <a:t>@</a:t>
            </a:r>
            <a:r>
              <a:rPr lang="en-US" dirty="0" err="1">
                <a:latin typeface="Quattrocento Sans" panose="020B0604020202020204" charset="0"/>
              </a:rPr>
              <a:t>TUMohdKhalil</a:t>
            </a:r>
            <a:endParaRPr lang="en-US" dirty="0">
              <a:latin typeface="Quattrocento Sans" panose="020B060402020202020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8670" y="3835087"/>
            <a:ext cx="529039" cy="52903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17709" y="3934302"/>
            <a:ext cx="31435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Quattrocento Sans" panose="020B0604020202020204" charset="0"/>
              </a:rPr>
              <a:t>http://mohdkhalil.wordpress.com</a:t>
            </a:r>
          </a:p>
        </p:txBody>
      </p:sp>
    </p:spTree>
    <p:extLst>
      <p:ext uri="{BB962C8B-B14F-4D97-AF65-F5344CB8AC3E}">
        <p14:creationId xmlns:p14="http://schemas.microsoft.com/office/powerpoint/2010/main" val="4164529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subTitle" idx="4294967295"/>
          </p:nvPr>
        </p:nvSpPr>
        <p:spPr>
          <a:xfrm>
            <a:off x="2371500" y="2093775"/>
            <a:ext cx="5160365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b="1" i="1" dirty="0">
                <a:latin typeface="Lora"/>
                <a:ea typeface="Lora"/>
                <a:cs typeface="Lora"/>
                <a:sym typeface="Lora"/>
              </a:rPr>
              <a:t>I am </a:t>
            </a:r>
            <a:r>
              <a:rPr lang="en-US" sz="3600" b="1" i="1" dirty="0">
                <a:highlight>
                  <a:srgbClr val="FFCD00"/>
                </a:highlight>
                <a:latin typeface="Lora"/>
                <a:ea typeface="Lora"/>
                <a:cs typeface="Lora"/>
                <a:sym typeface="Lora"/>
              </a:rPr>
              <a:t>Mohammad Khalil</a:t>
            </a:r>
            <a:endParaRPr lang="en" sz="3600" b="1" i="1" dirty="0">
              <a:highlight>
                <a:srgbClr val="FFCD00"/>
              </a:highlight>
              <a:latin typeface="Lora"/>
              <a:ea typeface="Lora"/>
              <a:cs typeface="Lora"/>
              <a:sym typeface="Lora"/>
            </a:endParaRPr>
          </a:p>
          <a:p>
            <a:pPr lvl="0">
              <a:spcBef>
                <a:spcPts val="0"/>
              </a:spcBef>
              <a:buNone/>
            </a:pPr>
            <a:endParaRPr b="1" dirty="0"/>
          </a:p>
        </p:txBody>
      </p:sp>
      <p:cxnSp>
        <p:nvCxnSpPr>
          <p:cNvPr id="90" name="Shape 90"/>
          <p:cNvCxnSpPr/>
          <p:nvPr/>
        </p:nvCxnSpPr>
        <p:spPr>
          <a:xfrm>
            <a:off x="6450" y="1428750"/>
            <a:ext cx="23972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2" name="Shape 92"/>
          <p:cNvSpPr txBox="1">
            <a:spLocks noGrp="1"/>
          </p:cNvSpPr>
          <p:nvPr>
            <p:ph type="ctrTitle" idx="4294967295"/>
          </p:nvPr>
        </p:nvSpPr>
        <p:spPr>
          <a:xfrm>
            <a:off x="2371625" y="816550"/>
            <a:ext cx="4908000" cy="1159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/>
              <a:t>Hello!</a:t>
            </a:r>
          </a:p>
        </p:txBody>
      </p:sp>
      <p:cxnSp>
        <p:nvCxnSpPr>
          <p:cNvPr id="93" name="Shape 93"/>
          <p:cNvCxnSpPr/>
          <p:nvPr/>
        </p:nvCxnSpPr>
        <p:spPr>
          <a:xfrm>
            <a:off x="4738400" y="1428750"/>
            <a:ext cx="44055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 t="2370" r="2296" b="28415"/>
          <a:stretch>
            <a:fillRect/>
          </a:stretch>
        </p:blipFill>
        <p:spPr>
          <a:xfrm>
            <a:off x="409978" y="328134"/>
            <a:ext cx="1702629" cy="1808683"/>
          </a:xfrm>
          <a:custGeom>
            <a:avLst/>
            <a:gdLst>
              <a:gd name="connsiteX0" fmla="*/ 1215772 w 2431544"/>
              <a:gd name="connsiteY0" fmla="*/ 0 h 2583000"/>
              <a:gd name="connsiteX1" fmla="*/ 2431544 w 2431544"/>
              <a:gd name="connsiteY1" fmla="*/ 1291500 h 2583000"/>
              <a:gd name="connsiteX2" fmla="*/ 1215772 w 2431544"/>
              <a:gd name="connsiteY2" fmla="*/ 2583000 h 2583000"/>
              <a:gd name="connsiteX3" fmla="*/ 0 w 2431544"/>
              <a:gd name="connsiteY3" fmla="*/ 1291500 h 2583000"/>
              <a:gd name="connsiteX4" fmla="*/ 1215772 w 2431544"/>
              <a:gd name="connsiteY4" fmla="*/ 0 h 258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1544" h="2583000">
                <a:moveTo>
                  <a:pt x="1215772" y="0"/>
                </a:moveTo>
                <a:cubicBezTo>
                  <a:pt x="1887224" y="0"/>
                  <a:pt x="2431544" y="578224"/>
                  <a:pt x="2431544" y="1291500"/>
                </a:cubicBezTo>
                <a:cubicBezTo>
                  <a:pt x="2431544" y="2004776"/>
                  <a:pt x="1887224" y="2583000"/>
                  <a:pt x="1215772" y="2583000"/>
                </a:cubicBezTo>
                <a:cubicBezTo>
                  <a:pt x="544320" y="2583000"/>
                  <a:pt x="0" y="2004776"/>
                  <a:pt x="0" y="1291500"/>
                </a:cubicBezTo>
                <a:cubicBezTo>
                  <a:pt x="0" y="578224"/>
                  <a:pt x="544320" y="0"/>
                  <a:pt x="1215772" y="0"/>
                </a:cubicBezTo>
                <a:close/>
              </a:path>
            </a:pathLst>
          </a:cu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7885" y="3543598"/>
            <a:ext cx="698882" cy="6988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83634" y="3750166"/>
            <a:ext cx="16378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ora" panose="020B0604020202020204" charset="0"/>
              </a:rPr>
              <a:t>@</a:t>
            </a:r>
            <a:r>
              <a:rPr lang="en-US" dirty="0" err="1">
                <a:latin typeface="Quattrocento Sans" panose="020B0604020202020204" charset="0"/>
              </a:rPr>
              <a:t>TUMohdKhalil</a:t>
            </a:r>
            <a:endParaRPr lang="en-US" dirty="0">
              <a:latin typeface="Quattrocento Sans" panose="020B060402020202020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2806" y="4184528"/>
            <a:ext cx="529039" cy="52903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21845" y="4283743"/>
            <a:ext cx="31435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Quattrocento Sans" panose="020B0604020202020204" charset="0"/>
              </a:rPr>
              <a:t>http://mohdkhalil.wordpress.com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BA7680-ADE8-4793-B6CC-001470A7E6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197" b="6481"/>
          <a:stretch/>
        </p:blipFill>
        <p:spPr>
          <a:xfrm>
            <a:off x="1454989" y="1483739"/>
            <a:ext cx="6444950" cy="359625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5F6F3E3-74C7-444B-9A19-E333E64F3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MOOCs Hype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8860B5-AB77-40B6-BE8E-7CB7EC4F5578}"/>
              </a:ext>
            </a:extLst>
          </p:cNvPr>
          <p:cNvSpPr txBox="1"/>
          <p:nvPr/>
        </p:nvSpPr>
        <p:spPr>
          <a:xfrm>
            <a:off x="7899939" y="4943445"/>
            <a:ext cx="130738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1">
                    <a:lumMod val="85000"/>
                  </a:schemeClr>
                </a:solidFill>
              </a:rPr>
              <a:t>Image from: Vlad </a:t>
            </a:r>
            <a:r>
              <a:rPr lang="en-US" sz="700" dirty="0" err="1">
                <a:solidFill>
                  <a:schemeClr val="bg1">
                    <a:lumMod val="85000"/>
                  </a:schemeClr>
                </a:solidFill>
              </a:rPr>
              <a:t>Mihaescu</a:t>
            </a:r>
            <a:endParaRPr lang="en-US" sz="700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6" name="Shape 496">
            <a:extLst>
              <a:ext uri="{FF2B5EF4-FFF2-40B4-BE49-F238E27FC236}">
                <a16:creationId xmlns:a16="http://schemas.microsoft.com/office/drawing/2014/main" id="{BF329C01-560B-4E50-AEC1-561713235605}"/>
              </a:ext>
            </a:extLst>
          </p:cNvPr>
          <p:cNvGrpSpPr/>
          <p:nvPr/>
        </p:nvGrpSpPr>
        <p:grpSpPr>
          <a:xfrm>
            <a:off x="968855" y="1021080"/>
            <a:ext cx="132235" cy="231483"/>
            <a:chOff x="3979850" y="1598950"/>
            <a:chExt cx="356825" cy="505375"/>
          </a:xfrm>
        </p:grpSpPr>
        <p:sp>
          <p:nvSpPr>
            <p:cNvPr id="7" name="Shape 497">
              <a:extLst>
                <a:ext uri="{FF2B5EF4-FFF2-40B4-BE49-F238E27FC236}">
                  <a16:creationId xmlns:a16="http://schemas.microsoft.com/office/drawing/2014/main" id="{C2BB0613-F895-4DDB-AA99-15E89CF12D0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498">
              <a:extLst>
                <a:ext uri="{FF2B5EF4-FFF2-40B4-BE49-F238E27FC236}">
                  <a16:creationId xmlns:a16="http://schemas.microsoft.com/office/drawing/2014/main" id="{771E7473-E604-450A-A55C-D8FEE60EDCC5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65193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ctrTitle" idx="4294967295"/>
          </p:nvPr>
        </p:nvSpPr>
        <p:spPr>
          <a:xfrm>
            <a:off x="685800" y="2505086"/>
            <a:ext cx="7772400" cy="1159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9600" dirty="0">
                <a:highlight>
                  <a:srgbClr val="FFCD00"/>
                </a:highlight>
              </a:rPr>
              <a:t>6,850</a:t>
            </a:r>
          </a:p>
        </p:txBody>
      </p:sp>
      <p:sp>
        <p:nvSpPr>
          <p:cNvPr id="267" name="Shape 267"/>
          <p:cNvSpPr txBox="1">
            <a:spLocks noGrp="1"/>
          </p:cNvSpPr>
          <p:nvPr>
            <p:ph type="subTitle" idx="4294967295"/>
          </p:nvPr>
        </p:nvSpPr>
        <p:spPr>
          <a:xfrm>
            <a:off x="681990" y="3795400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800" dirty="0"/>
              <a:t>MOOCs</a:t>
            </a:r>
            <a:endParaRPr lang="en" sz="1800" dirty="0"/>
          </a:p>
        </p:txBody>
      </p:sp>
      <p:grpSp>
        <p:nvGrpSpPr>
          <p:cNvPr id="268" name="Shape 268"/>
          <p:cNvGrpSpPr/>
          <p:nvPr/>
        </p:nvGrpSpPr>
        <p:grpSpPr>
          <a:xfrm>
            <a:off x="4433047" y="4413424"/>
            <a:ext cx="277858" cy="201655"/>
            <a:chOff x="3932350" y="3714775"/>
            <a:chExt cx="439650" cy="319075"/>
          </a:xfrm>
        </p:grpSpPr>
        <p:sp>
          <p:nvSpPr>
            <p:cNvPr id="269" name="Shape 269"/>
            <p:cNvSpPr/>
            <p:nvPr/>
          </p:nvSpPr>
          <p:spPr>
            <a:xfrm>
              <a:off x="3932350" y="3714775"/>
              <a:ext cx="439650" cy="319075"/>
            </a:xfrm>
            <a:custGeom>
              <a:avLst/>
              <a:gdLst/>
              <a:ahLst/>
              <a:cxnLst/>
              <a:rect l="0" t="0" r="0" b="0"/>
              <a:pathLst>
                <a:path w="17586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0" name="Shape 270"/>
            <p:cNvSpPr/>
            <p:nvPr/>
          </p:nvSpPr>
          <p:spPr>
            <a:xfrm>
              <a:off x="3970100" y="3862750"/>
              <a:ext cx="77350" cy="132750"/>
            </a:xfrm>
            <a:custGeom>
              <a:avLst/>
              <a:gdLst/>
              <a:ahLst/>
              <a:cxnLst/>
              <a:rect l="0" t="0" r="0" b="0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1" name="Shape 271"/>
            <p:cNvSpPr/>
            <p:nvPr/>
          </p:nvSpPr>
          <p:spPr>
            <a:xfrm>
              <a:off x="4278800" y="3862750"/>
              <a:ext cx="77350" cy="132750"/>
            </a:xfrm>
            <a:custGeom>
              <a:avLst/>
              <a:gdLst/>
              <a:ahLst/>
              <a:cxnLst/>
              <a:rect l="0" t="0" r="0" b="0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2" name="Shape 272"/>
            <p:cNvSpPr/>
            <p:nvPr/>
          </p:nvSpPr>
          <p:spPr>
            <a:xfrm>
              <a:off x="4073000" y="3716600"/>
              <a:ext cx="77350" cy="278900"/>
            </a:xfrm>
            <a:custGeom>
              <a:avLst/>
              <a:gdLst/>
              <a:ahLst/>
              <a:cxnLst/>
              <a:rect l="0" t="0" r="0" b="0"/>
              <a:pathLst>
                <a:path w="3094" h="11156" fill="none" extrusionOk="0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4175900" y="3787250"/>
              <a:ext cx="77350" cy="208250"/>
            </a:xfrm>
            <a:custGeom>
              <a:avLst/>
              <a:gdLst/>
              <a:ahLst/>
              <a:cxnLst/>
              <a:rect l="0" t="0" r="0" b="0"/>
              <a:pathLst>
                <a:path w="3094" h="8330" fill="none" extrusionOk="0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0" name="Shape 266">
            <a:extLst>
              <a:ext uri="{FF2B5EF4-FFF2-40B4-BE49-F238E27FC236}">
                <a16:creationId xmlns:a16="http://schemas.microsoft.com/office/drawing/2014/main" id="{CF70B451-64F5-4903-B92C-51BE1B00FC96}"/>
              </a:ext>
            </a:extLst>
          </p:cNvPr>
          <p:cNvSpPr txBox="1">
            <a:spLocks/>
          </p:cNvSpPr>
          <p:nvPr/>
        </p:nvSpPr>
        <p:spPr>
          <a:xfrm>
            <a:off x="687642" y="505522"/>
            <a:ext cx="7772400" cy="115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2pPr>
            <a:lvl3pPr lvl="2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3pPr>
            <a:lvl4pPr lvl="3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4pPr>
            <a:lvl5pPr lvl="4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5pPr>
            <a:lvl6pPr lvl="5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6pPr>
            <a:lvl7pPr lvl="6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7pPr>
            <a:lvl8pPr lvl="7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8pPr>
            <a:lvl9pPr lvl="8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9pPr>
          </a:lstStyle>
          <a:p>
            <a:pPr algn="ctr"/>
            <a:r>
              <a:rPr lang="en" sz="9600" dirty="0">
                <a:highlight>
                  <a:srgbClr val="FFCD00"/>
                </a:highlight>
              </a:rPr>
              <a:t>58,000,000</a:t>
            </a:r>
          </a:p>
        </p:txBody>
      </p:sp>
      <p:sp>
        <p:nvSpPr>
          <p:cNvPr id="11" name="Shape 267">
            <a:extLst>
              <a:ext uri="{FF2B5EF4-FFF2-40B4-BE49-F238E27FC236}">
                <a16:creationId xmlns:a16="http://schemas.microsoft.com/office/drawing/2014/main" id="{94F53A8A-0B1E-4EC6-9D21-4FA2DCDA24D5}"/>
              </a:ext>
            </a:extLst>
          </p:cNvPr>
          <p:cNvSpPr txBox="1">
            <a:spLocks/>
          </p:cNvSpPr>
          <p:nvPr/>
        </p:nvSpPr>
        <p:spPr>
          <a:xfrm>
            <a:off x="676622" y="1797899"/>
            <a:ext cx="7772400" cy="78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Char char="◉"/>
              <a:defRPr sz="2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algn="ctr">
              <a:spcBef>
                <a:spcPts val="0"/>
              </a:spcBef>
              <a:buFont typeface="Quattrocento Sans"/>
              <a:buNone/>
            </a:pPr>
            <a:r>
              <a:rPr lang="en-US" sz="1800" dirty="0"/>
              <a:t>Online students</a:t>
            </a:r>
            <a:endParaRPr lang="en" sz="1800" dirty="0"/>
          </a:p>
        </p:txBody>
      </p:sp>
    </p:spTree>
    <p:extLst>
      <p:ext uri="{BB962C8B-B14F-4D97-AF65-F5344CB8AC3E}">
        <p14:creationId xmlns:p14="http://schemas.microsoft.com/office/powerpoint/2010/main" val="1162053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C00D5-07EC-49F3-910E-73F17D04A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&amp; Analytics</a:t>
            </a:r>
          </a:p>
        </p:txBody>
      </p:sp>
      <p:pic>
        <p:nvPicPr>
          <p:cNvPr id="4" name="Picture 3" descr="C:\Users\mollaru\Desktop\The Presentation\big data.jpg">
            <a:extLst>
              <a:ext uri="{FF2B5EF4-FFF2-40B4-BE49-F238E27FC236}">
                <a16:creationId xmlns:a16="http://schemas.microsoft.com/office/drawing/2014/main" id="{20EDEB7F-5E8E-41A5-9C04-76FCE8270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09" y="1954254"/>
            <a:ext cx="3115109" cy="2595925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mollaru\Desktop\The Presentation\data analysis.jpg">
            <a:extLst>
              <a:ext uri="{FF2B5EF4-FFF2-40B4-BE49-F238E27FC236}">
                <a16:creationId xmlns:a16="http://schemas.microsoft.com/office/drawing/2014/main" id="{BAE7274B-E69A-45DF-A5FA-D812F6A39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821" y="1954255"/>
            <a:ext cx="3115109" cy="2595925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0A1901-94CF-4BD8-B612-806CBBFB5562}"/>
              </a:ext>
            </a:extLst>
          </p:cNvPr>
          <p:cNvSpPr txBox="1"/>
          <p:nvPr/>
        </p:nvSpPr>
        <p:spPr>
          <a:xfrm>
            <a:off x="1256546" y="1605362"/>
            <a:ext cx="15276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Lora" panose="020B0604020202020204" charset="0"/>
              </a:rPr>
              <a:t>MOOC Data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DCC04E-03CF-4A17-9CA5-517B80F1FCC5}"/>
              </a:ext>
            </a:extLst>
          </p:cNvPr>
          <p:cNvSpPr txBox="1"/>
          <p:nvPr/>
        </p:nvSpPr>
        <p:spPr>
          <a:xfrm>
            <a:off x="6131608" y="1599728"/>
            <a:ext cx="18175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Lora" panose="020B0604020202020204" charset="0"/>
              </a:rPr>
              <a:t>Learning Analytics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1C3EDE-9E0C-42B8-A9C2-BD98EB2D1D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632231">
            <a:off x="3846407" y="2966768"/>
            <a:ext cx="1194714" cy="727523"/>
          </a:xfrm>
          <a:prstGeom prst="rect">
            <a:avLst/>
          </a:prstGeom>
        </p:spPr>
      </p:pic>
      <p:grpSp>
        <p:nvGrpSpPr>
          <p:cNvPr id="15" name="Shape 612">
            <a:extLst>
              <a:ext uri="{FF2B5EF4-FFF2-40B4-BE49-F238E27FC236}">
                <a16:creationId xmlns:a16="http://schemas.microsoft.com/office/drawing/2014/main" id="{FD2A2A3D-8177-4FD8-B593-2D2CE0FF14D0}"/>
              </a:ext>
            </a:extLst>
          </p:cNvPr>
          <p:cNvGrpSpPr/>
          <p:nvPr/>
        </p:nvGrpSpPr>
        <p:grpSpPr>
          <a:xfrm>
            <a:off x="913053" y="1036319"/>
            <a:ext cx="248998" cy="175799"/>
            <a:chOff x="3932350" y="3714775"/>
            <a:chExt cx="439650" cy="319075"/>
          </a:xfrm>
        </p:grpSpPr>
        <p:sp>
          <p:nvSpPr>
            <p:cNvPr id="16" name="Shape 613">
              <a:extLst>
                <a:ext uri="{FF2B5EF4-FFF2-40B4-BE49-F238E27FC236}">
                  <a16:creationId xmlns:a16="http://schemas.microsoft.com/office/drawing/2014/main" id="{AE7E6FE0-35D4-4980-A704-3B225C97B984}"/>
                </a:ext>
              </a:extLst>
            </p:cNvPr>
            <p:cNvSpPr/>
            <p:nvPr/>
          </p:nvSpPr>
          <p:spPr>
            <a:xfrm>
              <a:off x="3932350" y="3714775"/>
              <a:ext cx="439650" cy="319075"/>
            </a:xfrm>
            <a:custGeom>
              <a:avLst/>
              <a:gdLst/>
              <a:ahLst/>
              <a:cxnLst/>
              <a:rect l="0" t="0" r="0" b="0"/>
              <a:pathLst>
                <a:path w="17586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614">
              <a:extLst>
                <a:ext uri="{FF2B5EF4-FFF2-40B4-BE49-F238E27FC236}">
                  <a16:creationId xmlns:a16="http://schemas.microsoft.com/office/drawing/2014/main" id="{C7194DE5-C4DB-4C05-8C28-2F405220454E}"/>
                </a:ext>
              </a:extLst>
            </p:cNvPr>
            <p:cNvSpPr/>
            <p:nvPr/>
          </p:nvSpPr>
          <p:spPr>
            <a:xfrm>
              <a:off x="3970100" y="3862750"/>
              <a:ext cx="77350" cy="132750"/>
            </a:xfrm>
            <a:custGeom>
              <a:avLst/>
              <a:gdLst/>
              <a:ahLst/>
              <a:cxnLst/>
              <a:rect l="0" t="0" r="0" b="0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615">
              <a:extLst>
                <a:ext uri="{FF2B5EF4-FFF2-40B4-BE49-F238E27FC236}">
                  <a16:creationId xmlns:a16="http://schemas.microsoft.com/office/drawing/2014/main" id="{CA9DD0FC-035C-4039-9768-5D6DC5BE7B4C}"/>
                </a:ext>
              </a:extLst>
            </p:cNvPr>
            <p:cNvSpPr/>
            <p:nvPr/>
          </p:nvSpPr>
          <p:spPr>
            <a:xfrm>
              <a:off x="4278800" y="3862750"/>
              <a:ext cx="77350" cy="132750"/>
            </a:xfrm>
            <a:custGeom>
              <a:avLst/>
              <a:gdLst/>
              <a:ahLst/>
              <a:cxnLst/>
              <a:rect l="0" t="0" r="0" b="0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616">
              <a:extLst>
                <a:ext uri="{FF2B5EF4-FFF2-40B4-BE49-F238E27FC236}">
                  <a16:creationId xmlns:a16="http://schemas.microsoft.com/office/drawing/2014/main" id="{4CF12F87-DC67-4FBA-892D-E9CCC8C0EE54}"/>
                </a:ext>
              </a:extLst>
            </p:cNvPr>
            <p:cNvSpPr/>
            <p:nvPr/>
          </p:nvSpPr>
          <p:spPr>
            <a:xfrm>
              <a:off x="4073000" y="3716600"/>
              <a:ext cx="77350" cy="278900"/>
            </a:xfrm>
            <a:custGeom>
              <a:avLst/>
              <a:gdLst/>
              <a:ahLst/>
              <a:cxnLst/>
              <a:rect l="0" t="0" r="0" b="0"/>
              <a:pathLst>
                <a:path w="3094" h="11156" fill="none" extrusionOk="0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617">
              <a:extLst>
                <a:ext uri="{FF2B5EF4-FFF2-40B4-BE49-F238E27FC236}">
                  <a16:creationId xmlns:a16="http://schemas.microsoft.com/office/drawing/2014/main" id="{2906F16D-545B-4EAC-9C66-9F997D0687EA}"/>
                </a:ext>
              </a:extLst>
            </p:cNvPr>
            <p:cNvSpPr/>
            <p:nvPr/>
          </p:nvSpPr>
          <p:spPr>
            <a:xfrm>
              <a:off x="4175900" y="3787250"/>
              <a:ext cx="77350" cy="208250"/>
            </a:xfrm>
            <a:custGeom>
              <a:avLst/>
              <a:gdLst/>
              <a:ahLst/>
              <a:cxnLst/>
              <a:rect l="0" t="0" r="0" b="0"/>
              <a:pathLst>
                <a:path w="3094" h="8330" fill="none" extrusionOk="0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3027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A61A4F-2516-4F30-825E-BF873BE32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Analytics Lifecycle</a:t>
            </a:r>
          </a:p>
        </p:txBody>
      </p:sp>
      <p:pic>
        <p:nvPicPr>
          <p:cNvPr id="5" name="Picture 4" descr="C:\Users\mollaru\Desktop\Ed-Media 2015\6th.png">
            <a:extLst>
              <a:ext uri="{FF2B5EF4-FFF2-40B4-BE49-F238E27FC236}">
                <a16:creationId xmlns:a16="http://schemas.microsoft.com/office/drawing/2014/main" id="{E4F56197-C9D8-4F77-960D-FB902A5FA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84" y="1308489"/>
            <a:ext cx="3905292" cy="364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Shape 700">
            <a:extLst>
              <a:ext uri="{FF2B5EF4-FFF2-40B4-BE49-F238E27FC236}">
                <a16:creationId xmlns:a16="http://schemas.microsoft.com/office/drawing/2014/main" id="{1FFB1EE2-B0F0-4D63-9335-A340C6F3D41B}"/>
              </a:ext>
            </a:extLst>
          </p:cNvPr>
          <p:cNvGrpSpPr/>
          <p:nvPr/>
        </p:nvGrpSpPr>
        <p:grpSpPr>
          <a:xfrm>
            <a:off x="928665" y="1042841"/>
            <a:ext cx="210525" cy="224166"/>
            <a:chOff x="3927500" y="301425"/>
            <a:chExt cx="461550" cy="411625"/>
          </a:xfrm>
        </p:grpSpPr>
        <p:sp>
          <p:nvSpPr>
            <p:cNvPr id="9" name="Shape 701">
              <a:extLst>
                <a:ext uri="{FF2B5EF4-FFF2-40B4-BE49-F238E27FC236}">
                  <a16:creationId xmlns:a16="http://schemas.microsoft.com/office/drawing/2014/main" id="{772BCC15-0CFB-4695-98A6-E281E35122E3}"/>
                </a:ext>
              </a:extLst>
            </p:cNvPr>
            <p:cNvSpPr/>
            <p:nvPr/>
          </p:nvSpPr>
          <p:spPr>
            <a:xfrm>
              <a:off x="4080925" y="302050"/>
              <a:ext cx="154075" cy="411000"/>
            </a:xfrm>
            <a:custGeom>
              <a:avLst/>
              <a:gdLst/>
              <a:ahLst/>
              <a:cxnLst/>
              <a:rect l="0" t="0" r="0" b="0"/>
              <a:pathLst>
                <a:path w="6163" h="16440" fill="none" extrusionOk="0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702">
              <a:extLst>
                <a:ext uri="{FF2B5EF4-FFF2-40B4-BE49-F238E27FC236}">
                  <a16:creationId xmlns:a16="http://schemas.microsoft.com/office/drawing/2014/main" id="{931BCAA0-EA01-42E7-88F7-8F9D7AA47C2D}"/>
                </a:ext>
              </a:extLst>
            </p:cNvPr>
            <p:cNvSpPr/>
            <p:nvPr/>
          </p:nvSpPr>
          <p:spPr>
            <a:xfrm>
              <a:off x="3927500" y="301425"/>
              <a:ext cx="153450" cy="406150"/>
            </a:xfrm>
            <a:custGeom>
              <a:avLst/>
              <a:gdLst/>
              <a:ahLst/>
              <a:cxnLst/>
              <a:rect l="0" t="0" r="0" b="0"/>
              <a:pathLst>
                <a:path w="6138" h="16246" fill="none" extrusionOk="0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703">
              <a:extLst>
                <a:ext uri="{FF2B5EF4-FFF2-40B4-BE49-F238E27FC236}">
                  <a16:creationId xmlns:a16="http://schemas.microsoft.com/office/drawing/2014/main" id="{9EDB4841-B5AA-498C-931D-6B64B3C08F5E}"/>
                </a:ext>
              </a:extLst>
            </p:cNvPr>
            <p:cNvSpPr/>
            <p:nvPr/>
          </p:nvSpPr>
          <p:spPr>
            <a:xfrm>
              <a:off x="4234975" y="306925"/>
              <a:ext cx="154075" cy="405525"/>
            </a:xfrm>
            <a:custGeom>
              <a:avLst/>
              <a:gdLst/>
              <a:ahLst/>
              <a:cxnLst/>
              <a:rect l="0" t="0" r="0" b="0"/>
              <a:pathLst>
                <a:path w="6163" h="16221" fill="none" extrusionOk="0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704">
              <a:extLst>
                <a:ext uri="{FF2B5EF4-FFF2-40B4-BE49-F238E27FC236}">
                  <a16:creationId xmlns:a16="http://schemas.microsoft.com/office/drawing/2014/main" id="{ECA1EC53-C9FD-436D-8D26-09983B5103D1}"/>
                </a:ext>
              </a:extLst>
            </p:cNvPr>
            <p:cNvSpPr/>
            <p:nvPr/>
          </p:nvSpPr>
          <p:spPr>
            <a:xfrm>
              <a:off x="4295850" y="442075"/>
              <a:ext cx="46300" cy="26225"/>
            </a:xfrm>
            <a:custGeom>
              <a:avLst/>
              <a:gdLst/>
              <a:ahLst/>
              <a:cxnLst/>
              <a:rect l="0" t="0" r="0" b="0"/>
              <a:pathLst>
                <a:path w="1852" h="1049" fill="none" extrusionOk="0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705">
              <a:extLst>
                <a:ext uri="{FF2B5EF4-FFF2-40B4-BE49-F238E27FC236}">
                  <a16:creationId xmlns:a16="http://schemas.microsoft.com/office/drawing/2014/main" id="{6CED0076-FE04-4CD8-985A-911718F7EB47}"/>
                </a:ext>
              </a:extLst>
            </p:cNvPr>
            <p:cNvSpPr/>
            <p:nvPr/>
          </p:nvSpPr>
          <p:spPr>
            <a:xfrm>
              <a:off x="4296475" y="415900"/>
              <a:ext cx="45075" cy="78575"/>
            </a:xfrm>
            <a:custGeom>
              <a:avLst/>
              <a:gdLst/>
              <a:ahLst/>
              <a:cxnLst/>
              <a:rect l="0" t="0" r="0" b="0"/>
              <a:pathLst>
                <a:path w="1803" h="3143" fill="none" extrusionOk="0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706">
              <a:extLst>
                <a:ext uri="{FF2B5EF4-FFF2-40B4-BE49-F238E27FC236}">
                  <a16:creationId xmlns:a16="http://schemas.microsoft.com/office/drawing/2014/main" id="{40C94C1F-6121-491A-874C-4CD9815C3740}"/>
                </a:ext>
              </a:extLst>
            </p:cNvPr>
            <p:cNvSpPr/>
            <p:nvPr/>
          </p:nvSpPr>
          <p:spPr>
            <a:xfrm>
              <a:off x="3968275" y="590050"/>
              <a:ext cx="25" cy="6100"/>
            </a:xfrm>
            <a:custGeom>
              <a:avLst/>
              <a:gdLst/>
              <a:ahLst/>
              <a:cxnLst/>
              <a:rect l="0" t="0" r="0" b="0"/>
              <a:pathLst>
                <a:path w="1" h="244" fill="none" extrusionOk="0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707">
              <a:extLst>
                <a:ext uri="{FF2B5EF4-FFF2-40B4-BE49-F238E27FC236}">
                  <a16:creationId xmlns:a16="http://schemas.microsoft.com/office/drawing/2014/main" id="{EB734FB1-F98B-4819-AEFF-27F935993AA7}"/>
                </a:ext>
              </a:extLst>
            </p:cNvPr>
            <p:cNvSpPr/>
            <p:nvPr/>
          </p:nvSpPr>
          <p:spPr>
            <a:xfrm>
              <a:off x="3970725" y="558375"/>
              <a:ext cx="1850" cy="12200"/>
            </a:xfrm>
            <a:custGeom>
              <a:avLst/>
              <a:gdLst/>
              <a:ahLst/>
              <a:cxnLst/>
              <a:rect l="0" t="0" r="0" b="0"/>
              <a:pathLst>
                <a:path w="74" h="488" fill="none" extrusionOk="0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708">
              <a:extLst>
                <a:ext uri="{FF2B5EF4-FFF2-40B4-BE49-F238E27FC236}">
                  <a16:creationId xmlns:a16="http://schemas.microsoft.com/office/drawing/2014/main" id="{7E8DF45E-B9B5-4246-A6CB-11A28F659078}"/>
                </a:ext>
              </a:extLst>
            </p:cNvPr>
            <p:cNvSpPr/>
            <p:nvPr/>
          </p:nvSpPr>
          <p:spPr>
            <a:xfrm>
              <a:off x="3976200" y="527325"/>
              <a:ext cx="3675" cy="12200"/>
            </a:xfrm>
            <a:custGeom>
              <a:avLst/>
              <a:gdLst/>
              <a:ahLst/>
              <a:cxnLst/>
              <a:rect l="0" t="0" r="0" b="0"/>
              <a:pathLst>
                <a:path w="147" h="488" fill="none" extrusionOk="0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709">
              <a:extLst>
                <a:ext uri="{FF2B5EF4-FFF2-40B4-BE49-F238E27FC236}">
                  <a16:creationId xmlns:a16="http://schemas.microsoft.com/office/drawing/2014/main" id="{E34529ED-433E-4B23-B815-375FBFD67039}"/>
                </a:ext>
              </a:extLst>
            </p:cNvPr>
            <p:cNvSpPr/>
            <p:nvPr/>
          </p:nvSpPr>
          <p:spPr>
            <a:xfrm>
              <a:off x="3985950" y="498100"/>
              <a:ext cx="4875" cy="10975"/>
            </a:xfrm>
            <a:custGeom>
              <a:avLst/>
              <a:gdLst/>
              <a:ahLst/>
              <a:cxnLst/>
              <a:rect l="0" t="0" r="0" b="0"/>
              <a:pathLst>
                <a:path w="195" h="439" fill="none" extrusionOk="0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710">
              <a:extLst>
                <a:ext uri="{FF2B5EF4-FFF2-40B4-BE49-F238E27FC236}">
                  <a16:creationId xmlns:a16="http://schemas.microsoft.com/office/drawing/2014/main" id="{9163159C-000F-412D-9508-0D2AA3A4D0E8}"/>
                </a:ext>
              </a:extLst>
            </p:cNvPr>
            <p:cNvSpPr/>
            <p:nvPr/>
          </p:nvSpPr>
          <p:spPr>
            <a:xfrm>
              <a:off x="4000550" y="471300"/>
              <a:ext cx="7325" cy="9775"/>
            </a:xfrm>
            <a:custGeom>
              <a:avLst/>
              <a:gdLst/>
              <a:ahLst/>
              <a:cxnLst/>
              <a:rect l="0" t="0" r="0" b="0"/>
              <a:pathLst>
                <a:path w="293" h="391" fill="none" extrusionOk="0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711">
              <a:extLst>
                <a:ext uri="{FF2B5EF4-FFF2-40B4-BE49-F238E27FC236}">
                  <a16:creationId xmlns:a16="http://schemas.microsoft.com/office/drawing/2014/main" id="{7A6337DB-7ACA-4B2D-9C50-47C64F3300BD}"/>
                </a:ext>
              </a:extLst>
            </p:cNvPr>
            <p:cNvSpPr/>
            <p:nvPr/>
          </p:nvSpPr>
          <p:spPr>
            <a:xfrm>
              <a:off x="4021250" y="450600"/>
              <a:ext cx="10375" cy="6725"/>
            </a:xfrm>
            <a:custGeom>
              <a:avLst/>
              <a:gdLst/>
              <a:ahLst/>
              <a:cxnLst/>
              <a:rect l="0" t="0" r="0" b="0"/>
              <a:pathLst>
                <a:path w="415" h="269" fill="none" extrusionOk="0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712">
              <a:extLst>
                <a:ext uri="{FF2B5EF4-FFF2-40B4-BE49-F238E27FC236}">
                  <a16:creationId xmlns:a16="http://schemas.microsoft.com/office/drawing/2014/main" id="{2A18F5CA-D010-4DD1-B37C-234CC8FF788F}"/>
                </a:ext>
              </a:extLst>
            </p:cNvPr>
            <p:cNvSpPr/>
            <p:nvPr/>
          </p:nvSpPr>
          <p:spPr>
            <a:xfrm>
              <a:off x="4049250" y="440250"/>
              <a:ext cx="11600" cy="2475"/>
            </a:xfrm>
            <a:custGeom>
              <a:avLst/>
              <a:gdLst/>
              <a:ahLst/>
              <a:cxnLst/>
              <a:rect l="0" t="0" r="0" b="0"/>
              <a:pathLst>
                <a:path w="464" h="99" fill="none" extrusionOk="0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713">
              <a:extLst>
                <a:ext uri="{FF2B5EF4-FFF2-40B4-BE49-F238E27FC236}">
                  <a16:creationId xmlns:a16="http://schemas.microsoft.com/office/drawing/2014/main" id="{F89068E2-E2E3-4357-86EE-D20BEEFAD9D2}"/>
                </a:ext>
              </a:extLst>
            </p:cNvPr>
            <p:cNvSpPr/>
            <p:nvPr/>
          </p:nvSpPr>
          <p:spPr>
            <a:xfrm>
              <a:off x="4080325" y="439650"/>
              <a:ext cx="12200" cy="1850"/>
            </a:xfrm>
            <a:custGeom>
              <a:avLst/>
              <a:gdLst/>
              <a:ahLst/>
              <a:cxnLst/>
              <a:rect l="0" t="0" r="0" b="0"/>
              <a:pathLst>
                <a:path w="488" h="74" fill="none" extrusionOk="0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714">
              <a:extLst>
                <a:ext uri="{FF2B5EF4-FFF2-40B4-BE49-F238E27FC236}">
                  <a16:creationId xmlns:a16="http://schemas.microsoft.com/office/drawing/2014/main" id="{4CCCA3FF-26F7-42F5-9F05-AF5F95E1C734}"/>
                </a:ext>
              </a:extLst>
            </p:cNvPr>
            <p:cNvSpPr/>
            <p:nvPr/>
          </p:nvSpPr>
          <p:spPr>
            <a:xfrm>
              <a:off x="4110150" y="450000"/>
              <a:ext cx="9150" cy="7950"/>
            </a:xfrm>
            <a:custGeom>
              <a:avLst/>
              <a:gdLst/>
              <a:ahLst/>
              <a:cxnLst/>
              <a:rect l="0" t="0" r="0" b="0"/>
              <a:pathLst>
                <a:path w="366" h="318" fill="none" extrusionOk="0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715">
              <a:extLst>
                <a:ext uri="{FF2B5EF4-FFF2-40B4-BE49-F238E27FC236}">
                  <a16:creationId xmlns:a16="http://schemas.microsoft.com/office/drawing/2014/main" id="{36491541-77A9-4922-BDAF-8B3250B7A12D}"/>
                </a:ext>
              </a:extLst>
            </p:cNvPr>
            <p:cNvSpPr/>
            <p:nvPr/>
          </p:nvSpPr>
          <p:spPr>
            <a:xfrm>
              <a:off x="4130250" y="473750"/>
              <a:ext cx="4900" cy="10975"/>
            </a:xfrm>
            <a:custGeom>
              <a:avLst/>
              <a:gdLst/>
              <a:ahLst/>
              <a:cxnLst/>
              <a:rect l="0" t="0" r="0" b="0"/>
              <a:pathLst>
                <a:path w="196" h="439" fill="none" extrusionOk="0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716">
              <a:extLst>
                <a:ext uri="{FF2B5EF4-FFF2-40B4-BE49-F238E27FC236}">
                  <a16:creationId xmlns:a16="http://schemas.microsoft.com/office/drawing/2014/main" id="{06A9FE73-63D5-47BC-A071-52FD44AC012D}"/>
                </a:ext>
              </a:extLst>
            </p:cNvPr>
            <p:cNvSpPr/>
            <p:nvPr/>
          </p:nvSpPr>
          <p:spPr>
            <a:xfrm>
              <a:off x="4141800" y="502975"/>
              <a:ext cx="3700" cy="11600"/>
            </a:xfrm>
            <a:custGeom>
              <a:avLst/>
              <a:gdLst/>
              <a:ahLst/>
              <a:cxnLst/>
              <a:rect l="0" t="0" r="0" b="0"/>
              <a:pathLst>
                <a:path w="148" h="464" fill="none" extrusionOk="0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717">
              <a:extLst>
                <a:ext uri="{FF2B5EF4-FFF2-40B4-BE49-F238E27FC236}">
                  <a16:creationId xmlns:a16="http://schemas.microsoft.com/office/drawing/2014/main" id="{BBB87691-1843-49C6-B4BD-5DE54E77D091}"/>
                </a:ext>
              </a:extLst>
            </p:cNvPr>
            <p:cNvSpPr/>
            <p:nvPr/>
          </p:nvSpPr>
          <p:spPr>
            <a:xfrm>
              <a:off x="4150950" y="533425"/>
              <a:ext cx="3675" cy="11575"/>
            </a:xfrm>
            <a:custGeom>
              <a:avLst/>
              <a:gdLst/>
              <a:ahLst/>
              <a:cxnLst/>
              <a:rect l="0" t="0" r="0" b="0"/>
              <a:pathLst>
                <a:path w="147" h="463" fill="none" extrusionOk="0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718">
              <a:extLst>
                <a:ext uri="{FF2B5EF4-FFF2-40B4-BE49-F238E27FC236}">
                  <a16:creationId xmlns:a16="http://schemas.microsoft.com/office/drawing/2014/main" id="{6592E029-46AA-4CF4-8D55-D24FF4BE0049}"/>
                </a:ext>
              </a:extLst>
            </p:cNvPr>
            <p:cNvSpPr/>
            <p:nvPr/>
          </p:nvSpPr>
          <p:spPr>
            <a:xfrm>
              <a:off x="4160675" y="563850"/>
              <a:ext cx="4900" cy="11000"/>
            </a:xfrm>
            <a:custGeom>
              <a:avLst/>
              <a:gdLst/>
              <a:ahLst/>
              <a:cxnLst/>
              <a:rect l="0" t="0" r="0" b="0"/>
              <a:pathLst>
                <a:path w="196" h="440" fill="none" extrusionOk="0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719">
              <a:extLst>
                <a:ext uri="{FF2B5EF4-FFF2-40B4-BE49-F238E27FC236}">
                  <a16:creationId xmlns:a16="http://schemas.microsoft.com/office/drawing/2014/main" id="{03FC21DD-34D8-4AF9-A6E9-3451E0D1A775}"/>
                </a:ext>
              </a:extLst>
            </p:cNvPr>
            <p:cNvSpPr/>
            <p:nvPr/>
          </p:nvSpPr>
          <p:spPr>
            <a:xfrm>
              <a:off x="4175300" y="591875"/>
              <a:ext cx="7325" cy="9150"/>
            </a:xfrm>
            <a:custGeom>
              <a:avLst/>
              <a:gdLst/>
              <a:ahLst/>
              <a:cxnLst/>
              <a:rect l="0" t="0" r="0" b="0"/>
              <a:pathLst>
                <a:path w="293" h="366" fill="none" extrusionOk="0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720">
              <a:extLst>
                <a:ext uri="{FF2B5EF4-FFF2-40B4-BE49-F238E27FC236}">
                  <a16:creationId xmlns:a16="http://schemas.microsoft.com/office/drawing/2014/main" id="{E9C4FC0A-F872-447E-A935-93039BB2331C}"/>
                </a:ext>
              </a:extLst>
            </p:cNvPr>
            <p:cNvSpPr/>
            <p:nvPr/>
          </p:nvSpPr>
          <p:spPr>
            <a:xfrm>
              <a:off x="4198425" y="613175"/>
              <a:ext cx="11000" cy="4900"/>
            </a:xfrm>
            <a:custGeom>
              <a:avLst/>
              <a:gdLst/>
              <a:ahLst/>
              <a:cxnLst/>
              <a:rect l="0" t="0" r="0" b="0"/>
              <a:pathLst>
                <a:path w="440" h="196" fill="none" extrusionOk="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721">
              <a:extLst>
                <a:ext uri="{FF2B5EF4-FFF2-40B4-BE49-F238E27FC236}">
                  <a16:creationId xmlns:a16="http://schemas.microsoft.com/office/drawing/2014/main" id="{89B86CC6-5E38-43B6-BA74-E03732D402C4}"/>
                </a:ext>
              </a:extLst>
            </p:cNvPr>
            <p:cNvSpPr/>
            <p:nvPr/>
          </p:nvSpPr>
          <p:spPr>
            <a:xfrm>
              <a:off x="4228275" y="621100"/>
              <a:ext cx="12200" cy="625"/>
            </a:xfrm>
            <a:custGeom>
              <a:avLst/>
              <a:gdLst/>
              <a:ahLst/>
              <a:cxnLst/>
              <a:rect l="0" t="0" r="0" b="0"/>
              <a:pathLst>
                <a:path w="488" h="25" fill="none" extrusionOk="0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722">
              <a:extLst>
                <a:ext uri="{FF2B5EF4-FFF2-40B4-BE49-F238E27FC236}">
                  <a16:creationId xmlns:a16="http://schemas.microsoft.com/office/drawing/2014/main" id="{5E56BB1D-052B-43FF-8698-ACC0CC08A6FF}"/>
                </a:ext>
              </a:extLst>
            </p:cNvPr>
            <p:cNvSpPr/>
            <p:nvPr/>
          </p:nvSpPr>
          <p:spPr>
            <a:xfrm>
              <a:off x="4259925" y="616225"/>
              <a:ext cx="11600" cy="3075"/>
            </a:xfrm>
            <a:custGeom>
              <a:avLst/>
              <a:gdLst/>
              <a:ahLst/>
              <a:cxnLst/>
              <a:rect l="0" t="0" r="0" b="0"/>
              <a:pathLst>
                <a:path w="464" h="123" fill="none" extrusionOk="0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723">
              <a:extLst>
                <a:ext uri="{FF2B5EF4-FFF2-40B4-BE49-F238E27FC236}">
                  <a16:creationId xmlns:a16="http://schemas.microsoft.com/office/drawing/2014/main" id="{9AE48FE1-8053-4C9B-9213-C8F42A347EF7}"/>
                </a:ext>
              </a:extLst>
            </p:cNvPr>
            <p:cNvSpPr/>
            <p:nvPr/>
          </p:nvSpPr>
          <p:spPr>
            <a:xfrm>
              <a:off x="4289775" y="602225"/>
              <a:ext cx="10375" cy="6725"/>
            </a:xfrm>
            <a:custGeom>
              <a:avLst/>
              <a:gdLst/>
              <a:ahLst/>
              <a:cxnLst/>
              <a:rect l="0" t="0" r="0" b="0"/>
              <a:pathLst>
                <a:path w="415" h="269" fill="none" extrusionOk="0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724">
              <a:extLst>
                <a:ext uri="{FF2B5EF4-FFF2-40B4-BE49-F238E27FC236}">
                  <a16:creationId xmlns:a16="http://schemas.microsoft.com/office/drawing/2014/main" id="{1C2ACCE6-7840-420F-BB30-DE921B3CC4A5}"/>
                </a:ext>
              </a:extLst>
            </p:cNvPr>
            <p:cNvSpPr/>
            <p:nvPr/>
          </p:nvSpPr>
          <p:spPr>
            <a:xfrm>
              <a:off x="4313525" y="577875"/>
              <a:ext cx="6100" cy="10375"/>
            </a:xfrm>
            <a:custGeom>
              <a:avLst/>
              <a:gdLst/>
              <a:ahLst/>
              <a:cxnLst/>
              <a:rect l="0" t="0" r="0" b="0"/>
              <a:pathLst>
                <a:path w="244" h="415" fill="none" extrusionOk="0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725">
              <a:extLst>
                <a:ext uri="{FF2B5EF4-FFF2-40B4-BE49-F238E27FC236}">
                  <a16:creationId xmlns:a16="http://schemas.microsoft.com/office/drawing/2014/main" id="{C2BAF65E-CCC7-434E-9C12-4834124FDF44}"/>
                </a:ext>
              </a:extLst>
            </p:cNvPr>
            <p:cNvSpPr/>
            <p:nvPr/>
          </p:nvSpPr>
          <p:spPr>
            <a:xfrm>
              <a:off x="4326300" y="547425"/>
              <a:ext cx="2450" cy="12200"/>
            </a:xfrm>
            <a:custGeom>
              <a:avLst/>
              <a:gdLst/>
              <a:ahLst/>
              <a:cxnLst/>
              <a:rect l="0" t="0" r="0" b="0"/>
              <a:pathLst>
                <a:path w="98" h="488" fill="none" extrusionOk="0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726">
              <a:extLst>
                <a:ext uri="{FF2B5EF4-FFF2-40B4-BE49-F238E27FC236}">
                  <a16:creationId xmlns:a16="http://schemas.microsoft.com/office/drawing/2014/main" id="{F98DF076-880B-403D-B772-1B92F1D73E02}"/>
                </a:ext>
              </a:extLst>
            </p:cNvPr>
            <p:cNvSpPr/>
            <p:nvPr/>
          </p:nvSpPr>
          <p:spPr>
            <a:xfrm>
              <a:off x="4329350" y="515750"/>
              <a:ext cx="625" cy="12200"/>
            </a:xfrm>
            <a:custGeom>
              <a:avLst/>
              <a:gdLst/>
              <a:ahLst/>
              <a:cxnLst/>
              <a:rect l="0" t="0" r="0" b="0"/>
              <a:pathLst>
                <a:path w="25" h="488" fill="none" extrusionOk="0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727">
              <a:extLst>
                <a:ext uri="{FF2B5EF4-FFF2-40B4-BE49-F238E27FC236}">
                  <a16:creationId xmlns:a16="http://schemas.microsoft.com/office/drawing/2014/main" id="{E5E43892-C093-4EF5-A163-1EC2B56DCC65}"/>
                </a:ext>
              </a:extLst>
            </p:cNvPr>
            <p:cNvSpPr/>
            <p:nvPr/>
          </p:nvSpPr>
          <p:spPr>
            <a:xfrm>
              <a:off x="4325075" y="488975"/>
              <a:ext cx="1250" cy="6100"/>
            </a:xfrm>
            <a:custGeom>
              <a:avLst/>
              <a:gdLst/>
              <a:ahLst/>
              <a:cxnLst/>
              <a:rect l="0" t="0" r="0" b="0"/>
              <a:pathLst>
                <a:path w="50" h="244" fill="none" extrusionOk="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46E36387-DA44-450C-8FE2-1178212DF43A}"/>
              </a:ext>
            </a:extLst>
          </p:cNvPr>
          <p:cNvSpPr/>
          <p:nvPr/>
        </p:nvSpPr>
        <p:spPr>
          <a:xfrm>
            <a:off x="-68179" y="4964471"/>
            <a:ext cx="920074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Roboto" panose="020B0604020202020204" charset="0"/>
                <a:ea typeface="Roboto" panose="020B0604020202020204" charset="0"/>
              </a:rPr>
              <a:t>Khalil, M., &amp; Ebner, M. (2016). Learning Analytics: Principles and Constraints. In Proceedings of World Conference on Educational Multimedia, Hypermedia and Telecommunications (pp. 1326-1336).</a:t>
            </a:r>
          </a:p>
        </p:txBody>
      </p:sp>
    </p:spTree>
    <p:extLst>
      <p:ext uri="{BB962C8B-B14F-4D97-AF65-F5344CB8AC3E}">
        <p14:creationId xmlns:p14="http://schemas.microsoft.com/office/powerpoint/2010/main" val="2733997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63FB2-0414-4A62-A854-21BBC3C78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91CB87-AD0B-434A-9FE2-819330AEDD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mollaru\Desktop\The Presentation\Went Wrong.jpg">
            <a:extLst>
              <a:ext uri="{FF2B5EF4-FFF2-40B4-BE49-F238E27FC236}">
                <a16:creationId xmlns:a16="http://schemas.microsoft.com/office/drawing/2014/main" id="{1E47F24E-43A0-4521-8513-726A3E480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EB641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3">
            <a:extLst>
              <a:ext uri="{FF2B5EF4-FFF2-40B4-BE49-F238E27FC236}">
                <a16:creationId xmlns:a16="http://schemas.microsoft.com/office/drawing/2014/main" id="{782F8401-541E-4C70-A462-B9D6C0769E48}"/>
              </a:ext>
            </a:extLst>
          </p:cNvPr>
          <p:cNvSpPr txBox="1"/>
          <p:nvPr/>
        </p:nvSpPr>
        <p:spPr>
          <a:xfrm>
            <a:off x="215860" y="315792"/>
            <a:ext cx="6764060" cy="492443"/>
          </a:xfrm>
          <a:prstGeom prst="rect">
            <a:avLst/>
          </a:prstGeom>
          <a:solidFill>
            <a:schemeClr val="bg1">
              <a:alpha val="93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/>
              <a:t>But</a:t>
            </a:r>
            <a:r>
              <a:rPr lang="en-US" sz="2600" dirty="0"/>
              <a:t>, What </a:t>
            </a:r>
            <a:r>
              <a:rPr lang="en-US" sz="2600" b="1" dirty="0"/>
              <a:t>if</a:t>
            </a:r>
            <a:r>
              <a:rPr lang="en-US" sz="2600" dirty="0"/>
              <a:t> Learning Analytics goes wrong?</a:t>
            </a:r>
          </a:p>
        </p:txBody>
      </p:sp>
      <p:sp>
        <p:nvSpPr>
          <p:cNvPr id="6" name="Textfeld 2">
            <a:hlinkClick r:id="rId3"/>
            <a:extLst>
              <a:ext uri="{FF2B5EF4-FFF2-40B4-BE49-F238E27FC236}">
                <a16:creationId xmlns:a16="http://schemas.microsoft.com/office/drawing/2014/main" id="{4BE3CFBB-ADC2-41CE-B40F-597A3D34EA48}"/>
              </a:ext>
            </a:extLst>
          </p:cNvPr>
          <p:cNvSpPr txBox="1"/>
          <p:nvPr/>
        </p:nvSpPr>
        <p:spPr>
          <a:xfrm>
            <a:off x="5410200" y="5704028"/>
            <a:ext cx="36868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https://www.flickr.com/photos/thierrylord/4541208666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284B6FA-6216-4D3A-9975-F2E80CCEDA59}"/>
              </a:ext>
            </a:extLst>
          </p:cNvPr>
          <p:cNvSpPr txBox="1"/>
          <p:nvPr/>
        </p:nvSpPr>
        <p:spPr>
          <a:xfrm>
            <a:off x="4491990" y="3054983"/>
            <a:ext cx="3882357" cy="523220"/>
          </a:xfrm>
          <a:prstGeom prst="rect">
            <a:avLst/>
          </a:prstGeom>
          <a:solidFill>
            <a:schemeClr val="bg1">
              <a:alpha val="93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/>
              <a:t>Mistaken Predictions!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52562C8-D2F8-4C7A-8331-B869C6ABDD17}"/>
              </a:ext>
            </a:extLst>
          </p:cNvPr>
          <p:cNvSpPr txBox="1"/>
          <p:nvPr/>
        </p:nvSpPr>
        <p:spPr>
          <a:xfrm>
            <a:off x="4491989" y="3926881"/>
            <a:ext cx="3882357" cy="523220"/>
          </a:xfrm>
          <a:prstGeom prst="rect">
            <a:avLst/>
          </a:prstGeom>
          <a:solidFill>
            <a:schemeClr val="bg1">
              <a:alpha val="93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/>
              <a:t>Ethical breaches!!!</a:t>
            </a:r>
          </a:p>
        </p:txBody>
      </p:sp>
    </p:spTree>
    <p:extLst>
      <p:ext uri="{BB962C8B-B14F-4D97-AF65-F5344CB8AC3E}">
        <p14:creationId xmlns:p14="http://schemas.microsoft.com/office/powerpoint/2010/main" val="299598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mollaru\Desktop\The Presentation\downsides.jpg">
            <a:extLst>
              <a:ext uri="{FF2B5EF4-FFF2-40B4-BE49-F238E27FC236}">
                <a16:creationId xmlns:a16="http://schemas.microsoft.com/office/drawing/2014/main" id="{F83CE563-B108-4345-B9D5-752EAA316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620" y="5715"/>
            <a:ext cx="6850380" cy="513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AF45F310-E7F4-4353-A7A3-F31D1668959D}"/>
              </a:ext>
            </a:extLst>
          </p:cNvPr>
          <p:cNvSpPr txBox="1"/>
          <p:nvPr/>
        </p:nvSpPr>
        <p:spPr>
          <a:xfrm>
            <a:off x="66976" y="2568892"/>
            <a:ext cx="350082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Learning Analytics</a:t>
            </a:r>
          </a:p>
        </p:txBody>
      </p:sp>
      <p:pic>
        <p:nvPicPr>
          <p:cNvPr id="6" name="Picture 5" descr="C:\Users\mollaru\Desktop\The Presentation\downsides2.png">
            <a:extLst>
              <a:ext uri="{FF2B5EF4-FFF2-40B4-BE49-F238E27FC236}">
                <a16:creationId xmlns:a16="http://schemas.microsoft.com/office/drawing/2014/main" id="{857DDF83-AB8A-4CC8-8529-F6D9B9DD1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5346">
            <a:off x="1356287" y="1993551"/>
            <a:ext cx="636263" cy="62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1">
            <a:extLst>
              <a:ext uri="{FF2B5EF4-FFF2-40B4-BE49-F238E27FC236}">
                <a16:creationId xmlns:a16="http://schemas.microsoft.com/office/drawing/2014/main" id="{2BE30746-6383-4FC9-AEB4-D937C3A27F5F}"/>
              </a:ext>
            </a:extLst>
          </p:cNvPr>
          <p:cNvSpPr txBox="1"/>
          <p:nvPr/>
        </p:nvSpPr>
        <p:spPr>
          <a:xfrm>
            <a:off x="5797007" y="4895850"/>
            <a:ext cx="341557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solidFill>
                  <a:schemeClr val="bg1">
                    <a:lumMod val="75000"/>
                  </a:schemeClr>
                </a:solidFill>
              </a:rPr>
              <a:t>http://www.beyondblackwhite.com/wp-content/uploads/2011/09/thumbs-down.jpg</a:t>
            </a:r>
          </a:p>
        </p:txBody>
      </p:sp>
    </p:spTree>
    <p:extLst>
      <p:ext uri="{BB962C8B-B14F-4D97-AF65-F5344CB8AC3E}">
        <p14:creationId xmlns:p14="http://schemas.microsoft.com/office/powerpoint/2010/main" val="2607566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mollaru\Desktop\Ed-Media 2015\7th.png">
            <a:extLst>
              <a:ext uri="{FF2B5EF4-FFF2-40B4-BE49-F238E27FC236}">
                <a16:creationId xmlns:a16="http://schemas.microsoft.com/office/drawing/2014/main" id="{F40A60E0-928A-4A5F-A61D-BDC8613DE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18" y="599281"/>
            <a:ext cx="3561032" cy="349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9B15F29-0A97-48AE-B63E-237D62295585}"/>
              </a:ext>
            </a:extLst>
          </p:cNvPr>
          <p:cNvSpPr/>
          <p:nvPr/>
        </p:nvSpPr>
        <p:spPr>
          <a:xfrm>
            <a:off x="2489230" y="785018"/>
            <a:ext cx="111807" cy="1143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61A686-E918-4514-9748-CBB76ED3AC7E}"/>
              </a:ext>
            </a:extLst>
          </p:cNvPr>
          <p:cNvSpPr/>
          <p:nvPr/>
        </p:nvSpPr>
        <p:spPr>
          <a:xfrm>
            <a:off x="5561519" y="654523"/>
            <a:ext cx="3044423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Roboto" panose="020B0604020202020204" charset="0"/>
                <a:ea typeface="Roboto" panose="020B0604020202020204" charset="0"/>
                <a:cs typeface="Arial" panose="020B0604020202020204" pitchFamily="34" charset="0"/>
              </a:rPr>
              <a:t>Revealing Personal Information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E73A5FD-94A9-49D2-AF3F-0757CE35F58E}"/>
              </a:ext>
            </a:extLst>
          </p:cNvPr>
          <p:cNvCxnSpPr/>
          <p:nvPr/>
        </p:nvCxnSpPr>
        <p:spPr>
          <a:xfrm>
            <a:off x="3657599" y="1549202"/>
            <a:ext cx="24011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CC6C79A2-FEB4-440F-8E33-7E88888D5C2A}"/>
              </a:ext>
            </a:extLst>
          </p:cNvPr>
          <p:cNvSpPr/>
          <p:nvPr/>
        </p:nvSpPr>
        <p:spPr>
          <a:xfrm>
            <a:off x="3545792" y="1492052"/>
            <a:ext cx="111807" cy="1143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5AC880B-C1C6-456A-A602-BB5A52B48CBF}"/>
              </a:ext>
            </a:extLst>
          </p:cNvPr>
          <p:cNvSpPr/>
          <p:nvPr/>
        </p:nvSpPr>
        <p:spPr>
          <a:xfrm>
            <a:off x="6058785" y="1369407"/>
            <a:ext cx="2975495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Roboto" panose="020B0604020202020204" charset="0"/>
                <a:ea typeface="Roboto" panose="020B0604020202020204" charset="0"/>
                <a:cs typeface="Arial" panose="020B0604020202020204" pitchFamily="34" charset="0"/>
              </a:rPr>
              <a:t>Morality to view students’ data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BB81394-65B0-4062-AE27-FE50AAD6AC4B}"/>
              </a:ext>
            </a:extLst>
          </p:cNvPr>
          <p:cNvCxnSpPr/>
          <p:nvPr/>
        </p:nvCxnSpPr>
        <p:spPr>
          <a:xfrm>
            <a:off x="3907631" y="2466181"/>
            <a:ext cx="16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15E70357-C2CC-4C5D-97E6-122522800276}"/>
              </a:ext>
            </a:extLst>
          </p:cNvPr>
          <p:cNvSpPr/>
          <p:nvPr/>
        </p:nvSpPr>
        <p:spPr>
          <a:xfrm>
            <a:off x="3795824" y="2409031"/>
            <a:ext cx="111807" cy="1143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28B691-EFC6-4D11-9D0B-57FF739612E9}"/>
              </a:ext>
            </a:extLst>
          </p:cNvPr>
          <p:cNvSpPr/>
          <p:nvPr/>
        </p:nvSpPr>
        <p:spPr>
          <a:xfrm>
            <a:off x="5554266" y="2150401"/>
            <a:ext cx="2871171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Roboto" panose="020B0604020202020204" charset="0"/>
                <a:ea typeface="Roboto" panose="020B0604020202020204" charset="0"/>
                <a:cs typeface="Arial" panose="020B0604020202020204" pitchFamily="34" charset="0"/>
              </a:rPr>
              <a:t>Collecting and Analyzing data</a:t>
            </a:r>
          </a:p>
          <a:p>
            <a:pPr algn="ctr"/>
            <a:r>
              <a:rPr lang="en-US" sz="1600" dirty="0">
                <a:latin typeface="Roboto" panose="020B0604020202020204" charset="0"/>
                <a:ea typeface="Roboto" panose="020B0604020202020204" charset="0"/>
                <a:cs typeface="Arial" panose="020B0604020202020204" pitchFamily="34" charset="0"/>
              </a:rPr>
              <a:t>Transparency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39DE78A-4D47-4830-8090-D5CDAB5A434F}"/>
              </a:ext>
            </a:extLst>
          </p:cNvPr>
          <p:cNvCxnSpPr/>
          <p:nvPr/>
        </p:nvCxnSpPr>
        <p:spPr>
          <a:xfrm>
            <a:off x="3643202" y="3466306"/>
            <a:ext cx="16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D5C16CA6-AA75-4C06-882E-29031825385C}"/>
              </a:ext>
            </a:extLst>
          </p:cNvPr>
          <p:cNvSpPr/>
          <p:nvPr/>
        </p:nvSpPr>
        <p:spPr>
          <a:xfrm>
            <a:off x="3545793" y="3409156"/>
            <a:ext cx="111807" cy="1143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B84110B-AD2B-4C0B-93AD-14744F30288E}"/>
              </a:ext>
            </a:extLst>
          </p:cNvPr>
          <p:cNvSpPr/>
          <p:nvPr/>
        </p:nvSpPr>
        <p:spPr>
          <a:xfrm>
            <a:off x="5507831" y="3239879"/>
            <a:ext cx="2842830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Roboto" panose="020B0604020202020204" charset="0"/>
                <a:ea typeface="Roboto" panose="020B0604020202020204" charset="0"/>
                <a:cs typeface="Arial" panose="020B0604020202020204" pitchFamily="34" charset="0"/>
              </a:rPr>
              <a:t>Students’ data deletion policy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7DA4770-7EC2-44DF-AD90-B5426ED63A76}"/>
              </a:ext>
            </a:extLst>
          </p:cNvPr>
          <p:cNvCxnSpPr>
            <a:cxnSpLocks/>
          </p:cNvCxnSpPr>
          <p:nvPr/>
        </p:nvCxnSpPr>
        <p:spPr>
          <a:xfrm>
            <a:off x="2608290" y="838795"/>
            <a:ext cx="2945976" cy="33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EEC5743B-4616-4676-9684-3882876F8E59}"/>
              </a:ext>
            </a:extLst>
          </p:cNvPr>
          <p:cNvSpPr/>
          <p:nvPr/>
        </p:nvSpPr>
        <p:spPr>
          <a:xfrm>
            <a:off x="-56749" y="4739681"/>
            <a:ext cx="92007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Roboto" panose="020B0604020202020204" charset="0"/>
                <a:ea typeface="Roboto" panose="020B0604020202020204" charset="0"/>
              </a:rPr>
              <a:t>Khalil, M., &amp; Ebner, M. (2016). Learning Analytics: Principles and Constraints. In Proceedings of World Conference on Educational Multimedia, Hypermedia and Telecommunications (pp. 1326-1336).</a:t>
            </a:r>
          </a:p>
        </p:txBody>
      </p:sp>
      <p:grpSp>
        <p:nvGrpSpPr>
          <p:cNvPr id="18" name="Shape 413">
            <a:extLst>
              <a:ext uri="{FF2B5EF4-FFF2-40B4-BE49-F238E27FC236}">
                <a16:creationId xmlns:a16="http://schemas.microsoft.com/office/drawing/2014/main" id="{AD2ACB9B-737A-45EB-98C3-E4D697C0312D}"/>
              </a:ext>
            </a:extLst>
          </p:cNvPr>
          <p:cNvGrpSpPr/>
          <p:nvPr/>
        </p:nvGrpSpPr>
        <p:grpSpPr>
          <a:xfrm>
            <a:off x="4490216" y="4383285"/>
            <a:ext cx="177034" cy="250722"/>
            <a:chOff x="590250" y="244200"/>
            <a:chExt cx="407975" cy="532175"/>
          </a:xfrm>
        </p:grpSpPr>
        <p:sp>
          <p:nvSpPr>
            <p:cNvPr id="19" name="Shape 414">
              <a:extLst>
                <a:ext uri="{FF2B5EF4-FFF2-40B4-BE49-F238E27FC236}">
                  <a16:creationId xmlns:a16="http://schemas.microsoft.com/office/drawing/2014/main" id="{B1EECB3A-E500-40DB-ACC2-06F6D145B169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415">
              <a:extLst>
                <a:ext uri="{FF2B5EF4-FFF2-40B4-BE49-F238E27FC236}">
                  <a16:creationId xmlns:a16="http://schemas.microsoft.com/office/drawing/2014/main" id="{FEA2F970-B46B-4FD9-AF67-33AA9EDF4B53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416">
              <a:extLst>
                <a:ext uri="{FF2B5EF4-FFF2-40B4-BE49-F238E27FC236}">
                  <a16:creationId xmlns:a16="http://schemas.microsoft.com/office/drawing/2014/main" id="{6BEB0CEA-282C-4918-8AAD-F6EB8A5AC5F0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417">
              <a:extLst>
                <a:ext uri="{FF2B5EF4-FFF2-40B4-BE49-F238E27FC236}">
                  <a16:creationId xmlns:a16="http://schemas.microsoft.com/office/drawing/2014/main" id="{039DFF88-D16D-4089-AE67-8058FD44115F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418">
              <a:extLst>
                <a:ext uri="{FF2B5EF4-FFF2-40B4-BE49-F238E27FC236}">
                  <a16:creationId xmlns:a16="http://schemas.microsoft.com/office/drawing/2014/main" id="{C75AA14D-5675-4D6C-8D00-E1CB41F64ADC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419">
              <a:extLst>
                <a:ext uri="{FF2B5EF4-FFF2-40B4-BE49-F238E27FC236}">
                  <a16:creationId xmlns:a16="http://schemas.microsoft.com/office/drawing/2014/main" id="{8FEC512F-AC65-4977-93B7-BAA8CF4CB1AC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420">
              <a:extLst>
                <a:ext uri="{FF2B5EF4-FFF2-40B4-BE49-F238E27FC236}">
                  <a16:creationId xmlns:a16="http://schemas.microsoft.com/office/drawing/2014/main" id="{47F0E252-E5AA-4C86-AA5D-EB7BB1F22432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421">
              <a:extLst>
                <a:ext uri="{FF2B5EF4-FFF2-40B4-BE49-F238E27FC236}">
                  <a16:creationId xmlns:a16="http://schemas.microsoft.com/office/drawing/2014/main" id="{86658AAA-CC64-4346-9733-A0276F9672A7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422">
              <a:extLst>
                <a:ext uri="{FF2B5EF4-FFF2-40B4-BE49-F238E27FC236}">
                  <a16:creationId xmlns:a16="http://schemas.microsoft.com/office/drawing/2014/main" id="{F0480947-6022-4C58-9C6B-F2ABB8533F5C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423">
              <a:extLst>
                <a:ext uri="{FF2B5EF4-FFF2-40B4-BE49-F238E27FC236}">
                  <a16:creationId xmlns:a16="http://schemas.microsoft.com/office/drawing/2014/main" id="{ED4C18FF-3848-4FD6-9C64-DA185BC350A5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424">
              <a:extLst>
                <a:ext uri="{FF2B5EF4-FFF2-40B4-BE49-F238E27FC236}">
                  <a16:creationId xmlns:a16="http://schemas.microsoft.com/office/drawing/2014/main" id="{84B7CF45-6BA6-49FB-B252-AD31445A4E0C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425">
              <a:extLst>
                <a:ext uri="{FF2B5EF4-FFF2-40B4-BE49-F238E27FC236}">
                  <a16:creationId xmlns:a16="http://schemas.microsoft.com/office/drawing/2014/main" id="{84AA0C65-AF50-4610-AF37-EF844255BF36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426">
              <a:extLst>
                <a:ext uri="{FF2B5EF4-FFF2-40B4-BE49-F238E27FC236}">
                  <a16:creationId xmlns:a16="http://schemas.microsoft.com/office/drawing/2014/main" id="{C9785DF7-44B3-4888-8D41-C120CB6E489B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427">
              <a:extLst>
                <a:ext uri="{FF2B5EF4-FFF2-40B4-BE49-F238E27FC236}">
                  <a16:creationId xmlns:a16="http://schemas.microsoft.com/office/drawing/2014/main" id="{C2132B98-C9EA-456B-AC87-BC1C2BB5BD2E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30721339"/>
      </p:ext>
    </p:extLst>
  </p:cSld>
  <p:clrMapOvr>
    <a:masterClrMapping/>
  </p:clrMapOvr>
</p:sld>
</file>

<file path=ppt/theme/theme1.xml><?xml version="1.0" encoding="utf-8"?>
<a:theme xmlns:a="http://schemas.openxmlformats.org/drawingml/2006/main" name="Viol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341</Words>
  <Application>Microsoft Office PowerPoint</Application>
  <PresentationFormat>On-screen Show (16:9)</PresentationFormat>
  <Paragraphs>53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Aharoni</vt:lpstr>
      <vt:lpstr>Verdana</vt:lpstr>
      <vt:lpstr>Lora</vt:lpstr>
      <vt:lpstr>Quattrocento Sans</vt:lpstr>
      <vt:lpstr>Roboto</vt:lpstr>
      <vt:lpstr>Viola template</vt:lpstr>
      <vt:lpstr>Learning Analytics &amp; MOOCs-Data Issues Perspective </vt:lpstr>
      <vt:lpstr>Hello!</vt:lpstr>
      <vt:lpstr>The MOOCs Hype</vt:lpstr>
      <vt:lpstr>6,850</vt:lpstr>
      <vt:lpstr>Data &amp; Analytics</vt:lpstr>
      <vt:lpstr>Learning Analytics Lifecycle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Does Gamification in MOOC discussion forum Work? </dc:title>
  <cp:lastModifiedBy>Mohammad Khalil - EWI</cp:lastModifiedBy>
  <cp:revision>33</cp:revision>
  <dcterms:modified xsi:type="dcterms:W3CDTF">2017-06-09T08:51:15Z</dcterms:modified>
</cp:coreProperties>
</file>