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Titillium Web" panose="020B0604020202020204" charset="0"/>
      <p:regular r:id="rId16"/>
      <p:bold r:id="rId17"/>
      <p:italic r:id="rId18"/>
      <p:boldItalic r:id="rId19"/>
    </p:embeddedFont>
    <p:embeddedFont>
      <p:font typeface="Montserrat" panose="00000500000000000000" pitchFamily="50" charset="0"/>
      <p:regular r:id="rId20"/>
      <p:bold r:id="rId21"/>
      <p:italic r:id="rId22"/>
      <p:boldItalic r:id="rId23"/>
    </p:embeddedFont>
    <p:embeddedFont>
      <p:font typeface="Roboto" panose="020B0604020202020204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747" y="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Wing Nguyen is the project programmer, the remaining members are researchers.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proposal as accepted by CEL.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Main goal as stated in the proposal.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Hig-quality eyetracking vs. Web-cam based eyetracking.</a:t>
            </a:r>
            <a:br>
              <a:rPr lang="en"/>
            </a:br>
            <a:endParaRPr lang="e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Progress so far.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6FA8DC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 descr="aemelia_icons.png"/>
          <p:cNvPicPr preferRelativeResize="0"/>
          <p:nvPr/>
        </p:nvPicPr>
        <p:blipFill rotWithShape="1">
          <a:blip r:embed="rId2">
            <a:alphaModFix amt="40000"/>
          </a:blip>
          <a:srcRect t="30860" b="30860"/>
          <a:stretch/>
        </p:blipFill>
        <p:spPr>
          <a:xfrm>
            <a:off x="0" y="-1"/>
            <a:ext cx="9144000" cy="196887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2786525" y="1968875"/>
            <a:ext cx="5859599" cy="2766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9FC5E8"/>
                </a:solidFill>
              </a:rPr>
              <a:t>‹#›</a:t>
            </a:fld>
            <a:endParaRPr lang="en">
              <a:solidFill>
                <a:srgbClr val="9FC5E8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color">
    <p:bg>
      <p:bgPr>
        <a:solidFill>
          <a:srgbClr val="6FA8DC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hape 13" descr="aemelia_icons.png"/>
          <p:cNvPicPr preferRelativeResize="0"/>
          <p:nvPr/>
        </p:nvPicPr>
        <p:blipFill rotWithShape="1">
          <a:blip r:embed="rId2">
            <a:alphaModFix amt="20000"/>
          </a:blip>
          <a:srcRect t="30860" b="30860"/>
          <a:stretch/>
        </p:blipFill>
        <p:spPr>
          <a:xfrm>
            <a:off x="0" y="-1"/>
            <a:ext cx="9144000" cy="196887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2970175" y="3107350"/>
            <a:ext cx="5792699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r" rtl="0">
              <a:spcBef>
                <a:spcPts val="0"/>
              </a:spcBef>
              <a:buClr>
                <a:srgbClr val="073763"/>
              </a:buClr>
              <a:buSzPct val="100000"/>
              <a:defRPr sz="4800">
                <a:solidFill>
                  <a:srgbClr val="073763"/>
                </a:solidFill>
              </a:defRPr>
            </a:lvl1pPr>
            <a:lvl2pPr lvl="1" algn="r" rtl="0">
              <a:spcBef>
                <a:spcPts val="0"/>
              </a:spcBef>
              <a:buClr>
                <a:srgbClr val="073763"/>
              </a:buClr>
              <a:buSzPct val="100000"/>
              <a:defRPr sz="4800">
                <a:solidFill>
                  <a:srgbClr val="073763"/>
                </a:solidFill>
              </a:defRPr>
            </a:lvl2pPr>
            <a:lvl3pPr lvl="2" algn="r" rtl="0">
              <a:spcBef>
                <a:spcPts val="0"/>
              </a:spcBef>
              <a:buClr>
                <a:srgbClr val="073763"/>
              </a:buClr>
              <a:buSzPct val="100000"/>
              <a:defRPr sz="4800">
                <a:solidFill>
                  <a:srgbClr val="073763"/>
                </a:solidFill>
              </a:defRPr>
            </a:lvl3pPr>
            <a:lvl4pPr lvl="3" algn="r" rtl="0">
              <a:spcBef>
                <a:spcPts val="0"/>
              </a:spcBef>
              <a:buClr>
                <a:srgbClr val="073763"/>
              </a:buClr>
              <a:buSzPct val="100000"/>
              <a:defRPr sz="4800">
                <a:solidFill>
                  <a:srgbClr val="073763"/>
                </a:solidFill>
              </a:defRPr>
            </a:lvl4pPr>
            <a:lvl5pPr lvl="4" algn="r" rtl="0">
              <a:spcBef>
                <a:spcPts val="0"/>
              </a:spcBef>
              <a:buClr>
                <a:srgbClr val="073763"/>
              </a:buClr>
              <a:buSzPct val="100000"/>
              <a:defRPr sz="4800">
                <a:solidFill>
                  <a:srgbClr val="073763"/>
                </a:solidFill>
              </a:defRPr>
            </a:lvl5pPr>
            <a:lvl6pPr lvl="5" algn="r" rtl="0">
              <a:spcBef>
                <a:spcPts val="0"/>
              </a:spcBef>
              <a:buClr>
                <a:srgbClr val="073763"/>
              </a:buClr>
              <a:buSzPct val="100000"/>
              <a:defRPr sz="4800">
                <a:solidFill>
                  <a:srgbClr val="073763"/>
                </a:solidFill>
              </a:defRPr>
            </a:lvl6pPr>
            <a:lvl7pPr lvl="6" algn="r" rtl="0">
              <a:spcBef>
                <a:spcPts val="0"/>
              </a:spcBef>
              <a:buClr>
                <a:srgbClr val="073763"/>
              </a:buClr>
              <a:buSzPct val="100000"/>
              <a:defRPr sz="4800">
                <a:solidFill>
                  <a:srgbClr val="073763"/>
                </a:solidFill>
              </a:defRPr>
            </a:lvl7pPr>
            <a:lvl8pPr lvl="7" algn="r" rtl="0">
              <a:spcBef>
                <a:spcPts val="0"/>
              </a:spcBef>
              <a:buClr>
                <a:srgbClr val="073763"/>
              </a:buClr>
              <a:buSzPct val="100000"/>
              <a:defRPr sz="4800">
                <a:solidFill>
                  <a:srgbClr val="073763"/>
                </a:solidFill>
              </a:defRPr>
            </a:lvl8pPr>
            <a:lvl9pPr lvl="8" algn="r" rtl="0">
              <a:spcBef>
                <a:spcPts val="0"/>
              </a:spcBef>
              <a:buClr>
                <a:srgbClr val="073763"/>
              </a:buClr>
              <a:buSzPct val="100000"/>
              <a:defRPr sz="4800">
                <a:solidFill>
                  <a:srgbClr val="073763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2970175" y="3906852"/>
            <a:ext cx="5792699" cy="784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r" rtl="0">
              <a:spcBef>
                <a:spcPts val="0"/>
              </a:spcBef>
              <a:buSzPct val="100000"/>
              <a:buNone/>
              <a:defRPr sz="2400">
                <a:solidFill>
                  <a:srgbClr val="6FA8DC"/>
                </a:solidFill>
              </a:defRPr>
            </a:lvl1pPr>
            <a:lvl2pPr lvl="1" algn="r" rtl="0">
              <a:spcBef>
                <a:spcPts val="0"/>
              </a:spcBef>
              <a:buNone/>
              <a:defRPr>
                <a:solidFill>
                  <a:srgbClr val="6FA8DC"/>
                </a:solidFill>
              </a:defRPr>
            </a:lvl2pPr>
            <a:lvl3pPr lvl="2" algn="r" rtl="0">
              <a:spcBef>
                <a:spcPts val="0"/>
              </a:spcBef>
              <a:buNone/>
              <a:defRPr>
                <a:solidFill>
                  <a:srgbClr val="6FA8DC"/>
                </a:solidFill>
              </a:defRPr>
            </a:lvl3pPr>
            <a:lvl4pPr lvl="3" algn="r" rtl="0">
              <a:spcBef>
                <a:spcPts val="0"/>
              </a:spcBef>
              <a:buSzPct val="100000"/>
              <a:buNone/>
              <a:defRPr sz="2400">
                <a:solidFill>
                  <a:srgbClr val="6FA8DC"/>
                </a:solidFill>
              </a:defRPr>
            </a:lvl4pPr>
            <a:lvl5pPr lvl="4" algn="r" rtl="0">
              <a:spcBef>
                <a:spcPts val="0"/>
              </a:spcBef>
              <a:buClr>
                <a:srgbClr val="6FA8DC"/>
              </a:buClr>
              <a:buSzPct val="100000"/>
              <a:buNone/>
              <a:defRPr sz="2400">
                <a:solidFill>
                  <a:srgbClr val="6FA8DC"/>
                </a:solidFill>
              </a:defRPr>
            </a:lvl5pPr>
            <a:lvl6pPr lvl="5" algn="r" rtl="0">
              <a:spcBef>
                <a:spcPts val="0"/>
              </a:spcBef>
              <a:buClr>
                <a:srgbClr val="6FA8DC"/>
              </a:buClr>
              <a:buSzPct val="100000"/>
              <a:buNone/>
              <a:defRPr sz="2400">
                <a:solidFill>
                  <a:srgbClr val="6FA8DC"/>
                </a:solidFill>
              </a:defRPr>
            </a:lvl6pPr>
            <a:lvl7pPr lvl="6" algn="r" rtl="0">
              <a:spcBef>
                <a:spcPts val="0"/>
              </a:spcBef>
              <a:buClr>
                <a:srgbClr val="6FA8DC"/>
              </a:buClr>
              <a:buSzPct val="100000"/>
              <a:buNone/>
              <a:defRPr sz="2400">
                <a:solidFill>
                  <a:srgbClr val="6FA8DC"/>
                </a:solidFill>
              </a:defRPr>
            </a:lvl7pPr>
            <a:lvl8pPr lvl="7" algn="r" rtl="0">
              <a:spcBef>
                <a:spcPts val="0"/>
              </a:spcBef>
              <a:buClr>
                <a:srgbClr val="6FA8DC"/>
              </a:buClr>
              <a:buSzPct val="100000"/>
              <a:buNone/>
              <a:defRPr sz="2400">
                <a:solidFill>
                  <a:srgbClr val="6FA8DC"/>
                </a:solidFill>
              </a:defRPr>
            </a:lvl8pPr>
            <a:lvl9pPr lvl="8" algn="r" rtl="0">
              <a:spcBef>
                <a:spcPts val="0"/>
              </a:spcBef>
              <a:buClr>
                <a:srgbClr val="6FA8DC"/>
              </a:buClr>
              <a:buSzPct val="100000"/>
              <a:buNone/>
              <a:defRPr sz="2400">
                <a:solidFill>
                  <a:srgbClr val="6FA8DC"/>
                </a:solidFill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9FC5E8"/>
                </a:solidFill>
              </a:rPr>
              <a:t>‹#›</a:t>
            </a:fld>
            <a:endParaRPr lang="en">
              <a:solidFill>
                <a:srgbClr val="9FC5E8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hape 18" descr="aemelia_icons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1784250" y="222075"/>
            <a:ext cx="6549299" cy="2607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4000" b="1" i="1"/>
            </a:lvl1pPr>
            <a:lvl2pPr lvl="1" rtl="0">
              <a:spcBef>
                <a:spcPts val="0"/>
              </a:spcBef>
              <a:buSzPct val="100000"/>
              <a:defRPr sz="4000" b="1" i="1"/>
            </a:lvl2pPr>
            <a:lvl3pPr lvl="2" rtl="0">
              <a:spcBef>
                <a:spcPts val="0"/>
              </a:spcBef>
              <a:buSzPct val="100000"/>
              <a:defRPr sz="4000" b="1" i="1"/>
            </a:lvl3pPr>
            <a:lvl4pPr lvl="3" rtl="0">
              <a:spcBef>
                <a:spcPts val="0"/>
              </a:spcBef>
              <a:buSzPct val="100000"/>
              <a:defRPr sz="4000" b="1" i="1"/>
            </a:lvl4pPr>
            <a:lvl5pPr lvl="4" rtl="0">
              <a:spcBef>
                <a:spcPts val="0"/>
              </a:spcBef>
              <a:buSzPct val="100000"/>
              <a:defRPr sz="4000" b="1" i="1"/>
            </a:lvl5pPr>
            <a:lvl6pPr lvl="5" rtl="0">
              <a:spcBef>
                <a:spcPts val="0"/>
              </a:spcBef>
              <a:buSzPct val="100000"/>
              <a:defRPr sz="4000" b="1" i="1"/>
            </a:lvl6pPr>
            <a:lvl7pPr lvl="6" rtl="0">
              <a:spcBef>
                <a:spcPts val="0"/>
              </a:spcBef>
              <a:buSzPct val="100000"/>
              <a:defRPr sz="4000" b="1" i="1"/>
            </a:lvl7pPr>
            <a:lvl8pPr lvl="7" rtl="0">
              <a:spcBef>
                <a:spcPts val="0"/>
              </a:spcBef>
              <a:buSzPct val="100000"/>
              <a:defRPr sz="4000" b="1" i="1"/>
            </a:lvl8pPr>
            <a:lvl9pPr lvl="8">
              <a:spcBef>
                <a:spcPts val="0"/>
              </a:spcBef>
              <a:buSzPct val="100000"/>
              <a:defRPr sz="4000" b="1" i="1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bg>
      <p:bgPr>
        <a:solidFill>
          <a:srgbClr val="6FA8DC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hape 22" descr="aemelia_icons.png"/>
          <p:cNvPicPr preferRelativeResize="0"/>
          <p:nvPr/>
        </p:nvPicPr>
        <p:blipFill rotWithShape="1">
          <a:blip r:embed="rId2">
            <a:alphaModFix amt="20000"/>
          </a:blip>
          <a:srcRect l="38542" r="38544"/>
          <a:stretch/>
        </p:blipFill>
        <p:spPr>
          <a:xfrm>
            <a:off x="0" y="0"/>
            <a:ext cx="20952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Shape 23"/>
          <p:cNvSpPr/>
          <p:nvPr/>
        </p:nvSpPr>
        <p:spPr>
          <a:xfrm flipH="1">
            <a:off x="2095199" y="0"/>
            <a:ext cx="7048800" cy="514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2874625" y="275338"/>
            <a:ext cx="5561999" cy="4428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6FA8DC"/>
              </a:buClr>
              <a:buChar char="▸"/>
              <a:defRPr/>
            </a:lvl1pPr>
            <a:lvl2pPr lvl="1">
              <a:spcBef>
                <a:spcPts val="0"/>
              </a:spcBef>
              <a:buClr>
                <a:srgbClr val="6FA8DC"/>
              </a:buClr>
              <a:defRPr/>
            </a:lvl2pPr>
            <a:lvl3pPr lvl="2">
              <a:spcBef>
                <a:spcPts val="0"/>
              </a:spcBef>
              <a:buClr>
                <a:srgbClr val="6FA8DC"/>
              </a:buClr>
              <a:defRPr/>
            </a:lvl3pPr>
            <a:lvl4pPr lvl="3">
              <a:spcBef>
                <a:spcPts val="0"/>
              </a:spcBef>
              <a:buClr>
                <a:srgbClr val="6FA8DC"/>
              </a:buClr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bg>
      <p:bgPr>
        <a:solidFill>
          <a:srgbClr val="6FA8DC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Shape 28" descr="aemelia_icons.png"/>
          <p:cNvPicPr preferRelativeResize="0"/>
          <p:nvPr/>
        </p:nvPicPr>
        <p:blipFill rotWithShape="1">
          <a:blip r:embed="rId2">
            <a:alphaModFix amt="20000"/>
          </a:blip>
          <a:srcRect l="38542" r="38544"/>
          <a:stretch/>
        </p:blipFill>
        <p:spPr>
          <a:xfrm>
            <a:off x="0" y="0"/>
            <a:ext cx="20952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Shape 29"/>
          <p:cNvSpPr/>
          <p:nvPr/>
        </p:nvSpPr>
        <p:spPr>
          <a:xfrm flipH="1">
            <a:off x="2095199" y="0"/>
            <a:ext cx="7048800" cy="514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2544225" y="297366"/>
            <a:ext cx="2981399" cy="4661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5705275" y="297366"/>
            <a:ext cx="2981399" cy="4661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bg>
      <p:bgPr>
        <a:solidFill>
          <a:srgbClr val="6FA8DC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Shape 35" descr="aemelia_icons.png"/>
          <p:cNvPicPr preferRelativeResize="0"/>
          <p:nvPr/>
        </p:nvPicPr>
        <p:blipFill rotWithShape="1">
          <a:blip r:embed="rId2">
            <a:alphaModFix amt="20000"/>
          </a:blip>
          <a:srcRect l="38542" r="38544"/>
          <a:stretch/>
        </p:blipFill>
        <p:spPr>
          <a:xfrm>
            <a:off x="0" y="0"/>
            <a:ext cx="20952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Shape 36"/>
          <p:cNvSpPr/>
          <p:nvPr/>
        </p:nvSpPr>
        <p:spPr>
          <a:xfrm flipH="1">
            <a:off x="2095199" y="0"/>
            <a:ext cx="7048800" cy="51434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2445100" y="275350"/>
            <a:ext cx="2066100" cy="4650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617100" y="275350"/>
            <a:ext cx="2066100" cy="4650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6789100" y="275350"/>
            <a:ext cx="2066100" cy="4650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solidFill>
          <a:srgbClr val="6FA8DC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Shape 43" descr="aemelia_icons.png"/>
          <p:cNvPicPr preferRelativeResize="0"/>
          <p:nvPr/>
        </p:nvPicPr>
        <p:blipFill rotWithShape="1">
          <a:blip r:embed="rId2">
            <a:alphaModFix amt="20000"/>
          </a:blip>
          <a:srcRect l="38542" r="38544"/>
          <a:stretch/>
        </p:blipFill>
        <p:spPr>
          <a:xfrm>
            <a:off x="0" y="0"/>
            <a:ext cx="20952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sp>
        <p:nvSpPr>
          <p:cNvPr id="46" name="Shape 46"/>
          <p:cNvSpPr/>
          <p:nvPr/>
        </p:nvSpPr>
        <p:spPr>
          <a:xfrm flipH="1">
            <a:off x="2095199" y="0"/>
            <a:ext cx="7048800" cy="514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164144" y="4406300"/>
            <a:ext cx="2346899" cy="519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9FC5E8"/>
                </a:solidFill>
              </a:rPr>
              <a:t>‹#›</a:t>
            </a:fld>
            <a:endParaRPr lang="en">
              <a:solidFill>
                <a:srgbClr val="9FC5E8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ig imag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0" y="0"/>
            <a:ext cx="2095200" cy="5143200"/>
          </a:xfrm>
          <a:prstGeom prst="rect">
            <a:avLst/>
          </a:prstGeom>
          <a:solidFill>
            <a:srgbClr val="073763">
              <a:alpha val="19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 lang="en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2874625" y="484600"/>
            <a:ext cx="5561999" cy="42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6FA8DC"/>
              </a:buClr>
              <a:buSzPct val="100000"/>
              <a:buFont typeface="Roboto"/>
              <a:buChar char="▸"/>
              <a:defRPr sz="30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480"/>
              </a:spcBef>
              <a:buClr>
                <a:srgbClr val="6FA8DC"/>
              </a:buClr>
              <a:buSzPct val="100000"/>
              <a:buFont typeface="Roboto"/>
              <a:buChar char="▹"/>
              <a:defRPr sz="24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480"/>
              </a:spcBef>
              <a:buClr>
                <a:srgbClr val="6FA8DC"/>
              </a:buClr>
              <a:buSzPct val="100000"/>
              <a:buFont typeface="Roboto"/>
              <a:defRPr sz="24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360"/>
              </a:spcBef>
              <a:buClr>
                <a:srgbClr val="6FA8DC"/>
              </a:buClr>
              <a:buSzPct val="100000"/>
              <a:buFont typeface="Roboto"/>
              <a:defRPr sz="18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360"/>
              </a:spcBef>
              <a:buClr>
                <a:srgbClr val="073763"/>
              </a:buClr>
              <a:buSzPct val="100000"/>
              <a:buFont typeface="Roboto"/>
              <a:defRPr sz="18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360"/>
              </a:spcBef>
              <a:buClr>
                <a:srgbClr val="073763"/>
              </a:buClr>
              <a:buSzPct val="100000"/>
              <a:buFont typeface="Roboto"/>
              <a:defRPr sz="18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360"/>
              </a:spcBef>
              <a:buClr>
                <a:srgbClr val="073763"/>
              </a:buClr>
              <a:buSzPct val="100000"/>
              <a:buFont typeface="Roboto"/>
              <a:defRPr sz="18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360"/>
              </a:spcBef>
              <a:buClr>
                <a:srgbClr val="073763"/>
              </a:buClr>
              <a:buSzPct val="100000"/>
              <a:buFont typeface="Roboto"/>
              <a:defRPr sz="18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360"/>
              </a:spcBef>
              <a:buClr>
                <a:srgbClr val="073763"/>
              </a:buClr>
              <a:buSzPct val="100000"/>
              <a:buFont typeface="Roboto"/>
              <a:defRPr sz="18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z="9600" b="1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lang="en" sz="9600" b="1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Shape 8"/>
          <p:cNvSpPr txBox="1">
            <a:spLocks noGrp="1"/>
          </p:cNvSpPr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ctrTitle"/>
          </p:nvPr>
        </p:nvSpPr>
        <p:spPr>
          <a:xfrm>
            <a:off x="1147625" y="1968875"/>
            <a:ext cx="7498799" cy="2766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B5394"/>
                </a:solidFill>
                <a:latin typeface="Titillium Web"/>
                <a:ea typeface="Titillium Web"/>
                <a:cs typeface="Titillium Web"/>
                <a:sym typeface="Titillium Web"/>
              </a:rPr>
              <a:t>Webcam-based attention tracking</a:t>
            </a:r>
          </a:p>
          <a:p>
            <a:pPr lvl="0">
              <a:spcBef>
                <a:spcPts val="0"/>
              </a:spcBef>
              <a:buNone/>
            </a:pPr>
            <a:br>
              <a:rPr lang="en" sz="2400">
                <a:solidFill>
                  <a:srgbClr val="0B5394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en" sz="2400" u="sng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Christoph Lofi</a:t>
            </a:r>
            <a:r>
              <a:rPr lang="en" sz="2400" b="0">
                <a:latin typeface="Titillium Web"/>
                <a:ea typeface="Titillium Web"/>
                <a:cs typeface="Titillium Web"/>
                <a:sym typeface="Titillium Web"/>
              </a:rPr>
              <a:t>, Yue Zhao, </a:t>
            </a:r>
          </a:p>
          <a:p>
            <a:pPr lvl="0">
              <a:spcBef>
                <a:spcPts val="0"/>
              </a:spcBef>
              <a:buNone/>
            </a:pPr>
            <a:r>
              <a:rPr lang="en" sz="2400" b="0">
                <a:latin typeface="Titillium Web"/>
                <a:ea typeface="Titillium Web"/>
                <a:cs typeface="Titillium Web"/>
                <a:sym typeface="Titillium Web"/>
              </a:rPr>
              <a:t>Wing Nguyen, Claudia Hauff</a:t>
            </a:r>
          </a:p>
        </p:txBody>
      </p:sp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479425"/>
            <a:ext cx="2698695" cy="166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/>
        </p:nvSpPr>
        <p:spPr>
          <a:xfrm rot="10800000" flipH="1">
            <a:off x="0" y="-125"/>
            <a:ext cx="9144000" cy="1607100"/>
          </a:xfrm>
          <a:prstGeom prst="rect">
            <a:avLst/>
          </a:prstGeom>
          <a:solidFill>
            <a:srgbClr val="FFFFFF">
              <a:alpha val="30379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Shape 186"/>
          <p:cNvSpPr txBox="1">
            <a:spLocks noGrp="1"/>
          </p:cNvSpPr>
          <p:nvPr>
            <p:ph type="title" idx="4294967295"/>
          </p:nvPr>
        </p:nvSpPr>
        <p:spPr>
          <a:xfrm>
            <a:off x="203875" y="1855350"/>
            <a:ext cx="1712400" cy="85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b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Gaze heatmaps of two participants over a 30s interval.</a:t>
            </a:r>
          </a:p>
          <a:p>
            <a:pPr lvl="0" rtl="0">
              <a:spcBef>
                <a:spcPts val="0"/>
              </a:spcBef>
              <a:buNone/>
            </a:pPr>
            <a:endParaRPr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187" name="Shape 1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6826" y="-130500"/>
            <a:ext cx="4398775" cy="272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2150" y="2598874"/>
            <a:ext cx="4398775" cy="2702866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Shape 189"/>
          <p:cNvSpPr/>
          <p:nvPr/>
        </p:nvSpPr>
        <p:spPr>
          <a:xfrm>
            <a:off x="2050900" y="2468675"/>
            <a:ext cx="7119900" cy="244200"/>
          </a:xfrm>
          <a:prstGeom prst="rect">
            <a:avLst/>
          </a:prstGeom>
          <a:solidFill>
            <a:srgbClr val="6FA8D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body" idx="4294967295"/>
          </p:nvPr>
        </p:nvSpPr>
        <p:spPr>
          <a:xfrm>
            <a:off x="6495600" y="-12"/>
            <a:ext cx="2587200" cy="110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Titillium Web"/>
                <a:ea typeface="Titillium Web"/>
                <a:cs typeface="Titillium Web"/>
                <a:sym typeface="Titillium Web"/>
              </a:rPr>
              <a:t>Reported mind-wandering.</a:t>
            </a:r>
          </a:p>
        </p:txBody>
      </p:sp>
      <p:sp>
        <p:nvSpPr>
          <p:cNvPr id="191" name="Shape 191"/>
          <p:cNvSpPr txBox="1">
            <a:spLocks noGrp="1"/>
          </p:cNvSpPr>
          <p:nvPr>
            <p:ph type="body" idx="4294967295"/>
          </p:nvPr>
        </p:nvSpPr>
        <p:spPr>
          <a:xfrm>
            <a:off x="2096825" y="3944812"/>
            <a:ext cx="2587200" cy="110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Titillium Web"/>
                <a:ea typeface="Titillium Web"/>
                <a:cs typeface="Titillium Web"/>
                <a:sym typeface="Titillium Web"/>
              </a:rPr>
              <a:t>No mind-wandering.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76200" y="1032000"/>
            <a:ext cx="2051700" cy="85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0">
                <a:latin typeface="Titillium Web"/>
                <a:ea typeface="Titillium Web"/>
                <a:cs typeface="Titillium Web"/>
                <a:sym typeface="Titillium Web"/>
              </a:rPr>
              <a:t>Exploratory analysis</a:t>
            </a:r>
          </a:p>
          <a:p>
            <a:pPr lvl="0" rtl="0">
              <a:spcBef>
                <a:spcPts val="0"/>
              </a:spcBef>
              <a:buNone/>
            </a:pPr>
            <a:endParaRPr b="0">
              <a:latin typeface="Titillium Web"/>
              <a:ea typeface="Titillium Web"/>
              <a:cs typeface="Titillium Web"/>
              <a:sym typeface="Titillium Web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1400" b="0">
                <a:latin typeface="Titillium Web"/>
                <a:ea typeface="Titillium Web"/>
                <a:cs typeface="Titillium Web"/>
                <a:sym typeface="Titillium Web"/>
              </a:rPr>
              <a:t>Mind-wandering is frequent (rate of </a:t>
            </a:r>
            <a:r>
              <a:rPr lang="en" sz="1400">
                <a:solidFill>
                  <a:srgbClr val="0B5394"/>
                </a:solidFill>
                <a:latin typeface="Titillium Web"/>
                <a:ea typeface="Titillium Web"/>
                <a:cs typeface="Titillium Web"/>
                <a:sym typeface="Titillium Web"/>
              </a:rPr>
              <a:t>29%</a:t>
            </a:r>
            <a:r>
              <a:rPr lang="en" sz="1400" b="0">
                <a:latin typeface="Titillium Web"/>
                <a:ea typeface="Titillium Web"/>
                <a:cs typeface="Titillium Web"/>
                <a:sym typeface="Titillium Web"/>
              </a:rPr>
              <a:t>), even in short videos</a:t>
            </a:r>
          </a:p>
          <a:p>
            <a:pPr lvl="0">
              <a:spcBef>
                <a:spcPts val="0"/>
              </a:spcBef>
              <a:buNone/>
            </a:pPr>
            <a:endParaRPr sz="1400" b="0">
              <a:latin typeface="Titillium Web"/>
              <a:ea typeface="Titillium Web"/>
              <a:cs typeface="Titillium Web"/>
              <a:sym typeface="Titillium Web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1400" b="0">
                <a:latin typeface="Titillium Web"/>
                <a:ea typeface="Titillium Web"/>
                <a:cs typeface="Titillium Web"/>
                <a:sym typeface="Titillium Web"/>
              </a:rPr>
              <a:t>Participants grow </a:t>
            </a:r>
            <a:r>
              <a:rPr lang="en" sz="1400">
                <a:solidFill>
                  <a:srgbClr val="0B5394"/>
                </a:solidFill>
                <a:latin typeface="Titillium Web"/>
                <a:ea typeface="Titillium Web"/>
                <a:cs typeface="Titillium Web"/>
                <a:sym typeface="Titillium Web"/>
              </a:rPr>
              <a:t>tired</a:t>
            </a:r>
            <a:r>
              <a:rPr lang="en" sz="1400" b="0">
                <a:latin typeface="Titillium Web"/>
                <a:ea typeface="Titillium Web"/>
                <a:cs typeface="Titillium Web"/>
                <a:sym typeface="Titillium Web"/>
              </a:rPr>
              <a:t>, mind-wandering increases in the second video</a:t>
            </a:r>
          </a:p>
          <a:p>
            <a:pPr lvl="0">
              <a:spcBef>
                <a:spcPts val="0"/>
              </a:spcBef>
              <a:buNone/>
            </a:pPr>
            <a:endParaRPr sz="1400" b="0">
              <a:latin typeface="Titillium Web"/>
              <a:ea typeface="Titillium Web"/>
              <a:cs typeface="Titillium Web"/>
              <a:sym typeface="Titillium Web"/>
            </a:endParaRPr>
          </a:p>
          <a:p>
            <a:pPr lvl="0" rtl="0">
              <a:spcBef>
                <a:spcPts val="0"/>
              </a:spcBef>
              <a:buNone/>
            </a:pPr>
            <a:endParaRPr sz="1400" b="0">
              <a:latin typeface="Titillium Web"/>
              <a:ea typeface="Titillium Web"/>
              <a:cs typeface="Titillium Web"/>
              <a:sym typeface="Titillium Web"/>
            </a:endParaRPr>
          </a:p>
          <a:p>
            <a:pPr lvl="0" rtl="0">
              <a:spcBef>
                <a:spcPts val="0"/>
              </a:spcBef>
              <a:buNone/>
            </a:pPr>
            <a:endParaRPr sz="1400" b="0">
              <a:latin typeface="Titillium Web"/>
              <a:ea typeface="Titillium Web"/>
              <a:cs typeface="Titillium Web"/>
              <a:sym typeface="Titillium Web"/>
            </a:endParaRPr>
          </a:p>
          <a:p>
            <a:pPr lvl="0" rtl="0">
              <a:spcBef>
                <a:spcPts val="0"/>
              </a:spcBef>
              <a:buNone/>
            </a:pPr>
            <a:endParaRPr sz="1400" b="0">
              <a:latin typeface="Titillium Web"/>
              <a:ea typeface="Titillium Web"/>
              <a:cs typeface="Titillium Web"/>
              <a:sym typeface="Titillium Web"/>
            </a:endParaRPr>
          </a:p>
          <a:p>
            <a:pPr lvl="0" rtl="0">
              <a:spcBef>
                <a:spcPts val="0"/>
              </a:spcBef>
              <a:buNone/>
            </a:pPr>
            <a:endParaRPr b="0">
              <a:latin typeface="Titillium Web"/>
              <a:ea typeface="Titillium Web"/>
              <a:cs typeface="Titillium Web"/>
              <a:sym typeface="Titillium Web"/>
            </a:endParaRPr>
          </a:p>
          <a:p>
            <a:pPr lvl="0" rtl="0">
              <a:spcBef>
                <a:spcPts val="0"/>
              </a:spcBef>
              <a:buNone/>
            </a:pPr>
            <a:endParaRPr b="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197" name="Shape 1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9125" y="334650"/>
            <a:ext cx="6711300" cy="4474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76200" y="836675"/>
            <a:ext cx="2051700" cy="85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0">
                <a:latin typeface="Titillium Web"/>
                <a:ea typeface="Titillium Web"/>
                <a:cs typeface="Titillium Web"/>
                <a:sym typeface="Titillium Web"/>
              </a:rPr>
              <a:t>Detection results</a:t>
            </a:r>
          </a:p>
          <a:p>
            <a:pPr lvl="0" rtl="0">
              <a:spcBef>
                <a:spcPts val="0"/>
              </a:spcBef>
              <a:buNone/>
            </a:pPr>
            <a:endParaRPr b="0">
              <a:latin typeface="Titillium Web"/>
              <a:ea typeface="Titillium Web"/>
              <a:cs typeface="Titillium Web"/>
              <a:sym typeface="Titillium Web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1400" b="0">
                <a:latin typeface="Titillium Web"/>
                <a:ea typeface="Titillium Web"/>
                <a:cs typeface="Titillium Web"/>
                <a:sym typeface="Titillium Web"/>
              </a:rPr>
              <a:t>Leave-one-out cross validation</a:t>
            </a:r>
          </a:p>
          <a:p>
            <a:pPr lvl="0">
              <a:spcBef>
                <a:spcPts val="0"/>
              </a:spcBef>
              <a:buNone/>
            </a:pPr>
            <a:endParaRPr sz="1400" b="0">
              <a:latin typeface="Titillium Web"/>
              <a:ea typeface="Titillium Web"/>
              <a:cs typeface="Titillium Web"/>
              <a:sym typeface="Titillium Web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1400" b="0">
                <a:latin typeface="Titillium Web"/>
                <a:ea typeface="Titillium Web"/>
                <a:cs typeface="Titillium Web"/>
                <a:sym typeface="Titillium Web"/>
              </a:rPr>
              <a:t>Detectability of mind-wandering is </a:t>
            </a:r>
            <a:r>
              <a:rPr lang="en" sz="1400">
                <a:solidFill>
                  <a:srgbClr val="0B5394"/>
                </a:solidFill>
                <a:latin typeface="Titillium Web"/>
                <a:ea typeface="Titillium Web"/>
                <a:cs typeface="Titillium Web"/>
                <a:sym typeface="Titillium Web"/>
              </a:rPr>
              <a:t>highly user-dependent</a:t>
            </a:r>
          </a:p>
          <a:p>
            <a:pPr lvl="0">
              <a:spcBef>
                <a:spcPts val="0"/>
              </a:spcBef>
              <a:buNone/>
            </a:pPr>
            <a:endParaRPr sz="1400" b="0">
              <a:latin typeface="Titillium Web"/>
              <a:ea typeface="Titillium Web"/>
              <a:cs typeface="Titillium Web"/>
              <a:sym typeface="Titillium Web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1400" b="0">
                <a:latin typeface="Titillium Web"/>
                <a:ea typeface="Titillium Web"/>
                <a:cs typeface="Titillium Web"/>
                <a:sym typeface="Titillium Web"/>
              </a:rPr>
              <a:t>Webcam-based data works slightly better for our purposes than the Tobii data</a:t>
            </a:r>
            <a:br>
              <a:rPr lang="en" sz="1400" b="0"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en" sz="1400" b="0">
                <a:latin typeface="Titillium Web"/>
                <a:ea typeface="Titillium Web"/>
                <a:cs typeface="Titillium Web"/>
                <a:sym typeface="Titillium Web"/>
              </a:rPr>
              <a:t>(we don’t yet know why)</a:t>
            </a:r>
          </a:p>
          <a:p>
            <a:pPr lvl="0" rtl="0">
              <a:spcBef>
                <a:spcPts val="0"/>
              </a:spcBef>
              <a:buNone/>
            </a:pPr>
            <a:endParaRPr sz="1400" b="0">
              <a:latin typeface="Titillium Web"/>
              <a:ea typeface="Titillium Web"/>
              <a:cs typeface="Titillium Web"/>
              <a:sym typeface="Titillium Web"/>
            </a:endParaRPr>
          </a:p>
          <a:p>
            <a:pPr lvl="0" rtl="0">
              <a:spcBef>
                <a:spcPts val="0"/>
              </a:spcBef>
              <a:buNone/>
            </a:pPr>
            <a:endParaRPr sz="1400" b="0">
              <a:latin typeface="Titillium Web"/>
              <a:ea typeface="Titillium Web"/>
              <a:cs typeface="Titillium Web"/>
              <a:sym typeface="Titillium Web"/>
            </a:endParaRPr>
          </a:p>
          <a:p>
            <a:pPr lvl="0" rtl="0">
              <a:spcBef>
                <a:spcPts val="0"/>
              </a:spcBef>
              <a:buNone/>
            </a:pPr>
            <a:endParaRPr sz="1400" b="0">
              <a:latin typeface="Titillium Web"/>
              <a:ea typeface="Titillium Web"/>
              <a:cs typeface="Titillium Web"/>
              <a:sym typeface="Titillium Web"/>
            </a:endParaRPr>
          </a:p>
          <a:p>
            <a:pPr lvl="0" rtl="0">
              <a:spcBef>
                <a:spcPts val="0"/>
              </a:spcBef>
              <a:buNone/>
            </a:pPr>
            <a:endParaRPr sz="1400" b="0">
              <a:latin typeface="Titillium Web"/>
              <a:ea typeface="Titillium Web"/>
              <a:cs typeface="Titillium Web"/>
              <a:sym typeface="Titillium Web"/>
            </a:endParaRPr>
          </a:p>
          <a:p>
            <a:pPr lvl="0" rtl="0">
              <a:spcBef>
                <a:spcPts val="0"/>
              </a:spcBef>
              <a:buNone/>
            </a:pPr>
            <a:endParaRPr sz="1400" b="0">
              <a:latin typeface="Titillium Web"/>
              <a:ea typeface="Titillium Web"/>
              <a:cs typeface="Titillium Web"/>
              <a:sym typeface="Titillium Web"/>
            </a:endParaRPr>
          </a:p>
          <a:p>
            <a:pPr lvl="0" rtl="0">
              <a:spcBef>
                <a:spcPts val="0"/>
              </a:spcBef>
              <a:buNone/>
            </a:pPr>
            <a:endParaRPr b="0">
              <a:latin typeface="Titillium Web"/>
              <a:ea typeface="Titillium Web"/>
              <a:cs typeface="Titillium Web"/>
              <a:sym typeface="Titillium Web"/>
            </a:endParaRPr>
          </a:p>
          <a:p>
            <a:pPr lvl="0" rtl="0">
              <a:spcBef>
                <a:spcPts val="0"/>
              </a:spcBef>
              <a:buNone/>
            </a:pPr>
            <a:endParaRPr b="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203" name="Shape 203" descr="Screen Shot 2017-05-24 at 15.59.28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2125" y="1694075"/>
            <a:ext cx="6667625" cy="22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Shape 204"/>
          <p:cNvSpPr txBox="1"/>
          <p:nvPr/>
        </p:nvSpPr>
        <p:spPr>
          <a:xfrm>
            <a:off x="7244700" y="1361850"/>
            <a:ext cx="1632000" cy="85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F1 measure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Shape 209" descr="photo-1434030216411-0b793f4b4173.jpg"/>
          <p:cNvPicPr preferRelativeResize="0"/>
          <p:nvPr/>
        </p:nvPicPr>
        <p:blipFill rotWithShape="1">
          <a:blip r:embed="rId3">
            <a:alphaModFix/>
          </a:blip>
          <a:srcRect l="28831" r="30600"/>
          <a:stretch/>
        </p:blipFill>
        <p:spPr>
          <a:xfrm>
            <a:off x="0" y="0"/>
            <a:ext cx="208662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Shape 210"/>
          <p:cNvSpPr txBox="1">
            <a:spLocks noGrp="1"/>
          </p:cNvSpPr>
          <p:nvPr>
            <p:ph type="ctrTitle" idx="4294967295"/>
          </p:nvPr>
        </p:nvSpPr>
        <p:spPr>
          <a:xfrm>
            <a:off x="2691650" y="440350"/>
            <a:ext cx="5571300" cy="1159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>
                <a:solidFill>
                  <a:srgbClr val="9FC5E8"/>
                </a:solidFill>
                <a:latin typeface="Titillium Web"/>
                <a:ea typeface="Titillium Web"/>
                <a:cs typeface="Titillium Web"/>
                <a:sym typeface="Titillium Web"/>
              </a:rPr>
              <a:t>Open issues</a:t>
            </a:r>
          </a:p>
        </p:txBody>
      </p:sp>
      <p:sp>
        <p:nvSpPr>
          <p:cNvPr id="211" name="Shape 211"/>
          <p:cNvSpPr txBox="1">
            <a:spLocks noGrp="1"/>
          </p:cNvSpPr>
          <p:nvPr>
            <p:ph type="subTitle" idx="4294967295"/>
          </p:nvPr>
        </p:nvSpPr>
        <p:spPr>
          <a:xfrm>
            <a:off x="2796050" y="1699275"/>
            <a:ext cx="5571300" cy="255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1000"/>
              </a:spcAft>
              <a:buSzPct val="100000"/>
              <a:buFont typeface="Titillium Web"/>
            </a:pPr>
            <a:r>
              <a:rPr lang="en" sz="1800">
                <a:latin typeface="Titillium Web"/>
                <a:ea typeface="Titillium Web"/>
                <a:cs typeface="Titillium Web"/>
                <a:sym typeface="Titillium Web"/>
              </a:rPr>
              <a:t>Our study required a </a:t>
            </a:r>
            <a:r>
              <a:rPr lang="en" sz="1800" b="1">
                <a:latin typeface="Titillium Web"/>
                <a:ea typeface="Titillium Web"/>
                <a:cs typeface="Titillium Web"/>
                <a:sym typeface="Titillium Web"/>
              </a:rPr>
              <a:t>calibration step</a:t>
            </a:r>
            <a:r>
              <a:rPr lang="en" sz="1800">
                <a:latin typeface="Titillium Web"/>
                <a:ea typeface="Titillium Web"/>
                <a:cs typeface="Titillium Web"/>
                <a:sym typeface="Titillium Web"/>
              </a:rPr>
              <a:t> - how do we get around this in a real MOOC setting?</a:t>
            </a:r>
            <a:br>
              <a:rPr lang="en" sz="1800">
                <a:latin typeface="Titillium Web"/>
                <a:ea typeface="Titillium Web"/>
                <a:cs typeface="Titillium Web"/>
                <a:sym typeface="Titillium Web"/>
              </a:rPr>
            </a:br>
            <a:endParaRPr lang="en"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342900" rtl="0">
              <a:spcBef>
                <a:spcPts val="0"/>
              </a:spcBef>
              <a:spcAft>
                <a:spcPts val="1000"/>
              </a:spcAft>
              <a:buSzPct val="100000"/>
              <a:buFont typeface="Titillium Web"/>
            </a:pPr>
            <a:r>
              <a:rPr lang="en" sz="1800">
                <a:latin typeface="Titillium Web"/>
                <a:ea typeface="Titillium Web"/>
                <a:cs typeface="Titillium Web"/>
                <a:sym typeface="Titillium Web"/>
              </a:rPr>
              <a:t>Our trained model is optimized for features derived from 30-60 second time spans. How well does it work in a </a:t>
            </a:r>
            <a:r>
              <a:rPr lang="en" sz="1800" b="1">
                <a:latin typeface="Titillium Web"/>
                <a:ea typeface="Titillium Web"/>
                <a:cs typeface="Titillium Web"/>
                <a:sym typeface="Titillium Web"/>
              </a:rPr>
              <a:t>real-time setting</a:t>
            </a:r>
            <a:r>
              <a:rPr lang="en" sz="1800">
                <a:latin typeface="Titillium Web"/>
                <a:ea typeface="Titillium Web"/>
                <a:cs typeface="Titillium Web"/>
                <a:sym typeface="Titillium Web"/>
              </a:rPr>
              <a:t> (second to second decision)?</a:t>
            </a:r>
            <a:br>
              <a:rPr lang="en" sz="1800">
                <a:latin typeface="Titillium Web"/>
                <a:ea typeface="Titillium Web"/>
                <a:cs typeface="Titillium Web"/>
                <a:sym typeface="Titillium Web"/>
              </a:rPr>
            </a:br>
            <a:endParaRPr lang="en"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342900" rtl="0">
              <a:spcBef>
                <a:spcPts val="0"/>
              </a:spcBef>
              <a:spcAft>
                <a:spcPts val="1000"/>
              </a:spcAft>
              <a:buSzPct val="100000"/>
              <a:buFont typeface="Titillium Web"/>
            </a:pPr>
            <a:r>
              <a:rPr lang="en" sz="1800">
                <a:latin typeface="Titillium Web"/>
                <a:ea typeface="Titillium Web"/>
                <a:cs typeface="Titillium Web"/>
                <a:sym typeface="Titillium Web"/>
              </a:rPr>
              <a:t>How can we acquire </a:t>
            </a:r>
            <a:r>
              <a:rPr lang="en" sz="1800" b="1">
                <a:latin typeface="Titillium Web"/>
                <a:ea typeface="Titillium Web"/>
                <a:cs typeface="Titillium Web"/>
                <a:sym typeface="Titillium Web"/>
              </a:rPr>
              <a:t>large-scale training data</a:t>
            </a:r>
            <a:r>
              <a:rPr lang="en" sz="1800">
                <a:latin typeface="Titillium Web"/>
                <a:ea typeface="Titillium Web"/>
                <a:cs typeface="Titillium Web"/>
                <a:sym typeface="Titillium Web"/>
              </a:rPr>
              <a:t>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ctrTitle" idx="4294967295"/>
          </p:nvPr>
        </p:nvSpPr>
        <p:spPr>
          <a:xfrm>
            <a:off x="1219200" y="2573942"/>
            <a:ext cx="7772400" cy="1159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7200">
                <a:latin typeface="Titillium Web"/>
                <a:ea typeface="Titillium Web"/>
                <a:cs typeface="Titillium Web"/>
                <a:sym typeface="Titillium Web"/>
              </a:rPr>
              <a:t>THE PROPOSAL</a:t>
            </a:r>
          </a:p>
        </p:txBody>
      </p:sp>
      <p:sp>
        <p:nvSpPr>
          <p:cNvPr id="68" name="Shape 68"/>
          <p:cNvSpPr/>
          <p:nvPr/>
        </p:nvSpPr>
        <p:spPr>
          <a:xfrm>
            <a:off x="1836939" y="988478"/>
            <a:ext cx="317309" cy="302979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69" name="Shape 69"/>
          <p:cNvGrpSpPr/>
          <p:nvPr/>
        </p:nvGrpSpPr>
        <p:grpSpPr>
          <a:xfrm>
            <a:off x="2391964" y="496450"/>
            <a:ext cx="1426315" cy="1426402"/>
            <a:chOff x="6643075" y="3664250"/>
            <a:chExt cx="407950" cy="407975"/>
          </a:xfrm>
        </p:grpSpPr>
        <p:sp>
          <p:nvSpPr>
            <p:cNvPr id="70" name="Shape 70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0" t="0" r="0" b="0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0" t="0" r="0" b="0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72" name="Shape 72"/>
          <p:cNvGrpSpPr/>
          <p:nvPr/>
        </p:nvGrpSpPr>
        <p:grpSpPr>
          <a:xfrm>
            <a:off x="1415230" y="1774588"/>
            <a:ext cx="659664" cy="659627"/>
            <a:chOff x="576250" y="4319400"/>
            <a:chExt cx="442075" cy="442050"/>
          </a:xfrm>
        </p:grpSpPr>
        <p:sp>
          <p:nvSpPr>
            <p:cNvPr id="73" name="Shape 73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0" t="0" r="0" b="0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0" t="0" r="0" b="0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0" t="0" r="0" b="0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0" t="0" r="0" b="0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77" name="Shape 77"/>
          <p:cNvSpPr/>
          <p:nvPr/>
        </p:nvSpPr>
        <p:spPr>
          <a:xfrm rot="6223920">
            <a:off x="3953912" y="935425"/>
            <a:ext cx="317280" cy="302951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8" name="Shape 78"/>
          <p:cNvSpPr/>
          <p:nvPr/>
        </p:nvSpPr>
        <p:spPr>
          <a:xfrm>
            <a:off x="2746847" y="2045898"/>
            <a:ext cx="250223" cy="238922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1784250" y="526875"/>
            <a:ext cx="6549300" cy="2607300"/>
          </a:xfrm>
          <a:prstGeom prst="rect">
            <a:avLst/>
          </a:prstGeom>
          <a:ln w="9525" cap="flat" cmpd="sng">
            <a:solidFill>
              <a:srgbClr val="93C4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 b="0" i="0">
                <a:latin typeface="Titillium Web"/>
                <a:ea typeface="Titillium Web"/>
                <a:cs typeface="Titillium Web"/>
                <a:sym typeface="Titillium Web"/>
              </a:rPr>
              <a:t>“... explore the design and development of a </a:t>
            </a:r>
            <a:r>
              <a:rPr lang="en" sz="3600" i="0">
                <a:solidFill>
                  <a:srgbClr val="A4C2F4"/>
                </a:solidFill>
                <a:latin typeface="Titillium Web"/>
                <a:ea typeface="Titillium Web"/>
                <a:cs typeface="Titillium Web"/>
                <a:sym typeface="Titillium Web"/>
              </a:rPr>
              <a:t>scalable</a:t>
            </a:r>
            <a:r>
              <a:rPr lang="en" sz="3600" b="0" i="0"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lang="en" sz="3600" i="0">
                <a:solidFill>
                  <a:srgbClr val="A4C2F4"/>
                </a:solidFill>
                <a:latin typeface="Titillium Web"/>
                <a:ea typeface="Titillium Web"/>
                <a:cs typeface="Titillium Web"/>
                <a:sym typeface="Titillium Web"/>
              </a:rPr>
              <a:t>privacy</a:t>
            </a:r>
            <a:r>
              <a:rPr lang="en" sz="3600" b="0" i="0">
                <a:latin typeface="Titillium Web"/>
                <a:ea typeface="Titillium Web"/>
                <a:cs typeface="Titillium Web"/>
                <a:sym typeface="Titillium Web"/>
              </a:rPr>
              <a:t>-aware technology that </a:t>
            </a:r>
            <a:r>
              <a:rPr lang="en" sz="3600" i="0">
                <a:solidFill>
                  <a:srgbClr val="A4C2F4"/>
                </a:solidFill>
                <a:latin typeface="Titillium Web"/>
                <a:ea typeface="Titillium Web"/>
                <a:cs typeface="Titillium Web"/>
                <a:sym typeface="Titillium Web"/>
              </a:rPr>
              <a:t>automatically</a:t>
            </a:r>
            <a:r>
              <a:rPr lang="en" sz="3600" b="0" i="0">
                <a:latin typeface="Titillium Web"/>
                <a:ea typeface="Titillium Web"/>
                <a:cs typeface="Titillium Web"/>
                <a:sym typeface="Titillium Web"/>
              </a:rPr>
              <a:t> tracks learners’ attention states … in … xMOOCs … once inattention is detected, the learner is </a:t>
            </a:r>
            <a:r>
              <a:rPr lang="en" sz="3600" i="0">
                <a:solidFill>
                  <a:srgbClr val="A4C2F4"/>
                </a:solidFill>
                <a:latin typeface="Titillium Web"/>
                <a:ea typeface="Titillium Web"/>
                <a:cs typeface="Titillium Web"/>
                <a:sym typeface="Titillium Web"/>
              </a:rPr>
              <a:t>alerted</a:t>
            </a:r>
            <a:r>
              <a:rPr lang="en" sz="3600" b="0" i="0">
                <a:latin typeface="Titillium Web"/>
                <a:ea typeface="Titillium Web"/>
                <a:cs typeface="Titillium Web"/>
                <a:sym typeface="Titillium Web"/>
              </a:rPr>
              <a:t>”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663100"/>
            <a:ext cx="8839197" cy="4037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0100" y="2925474"/>
            <a:ext cx="2331099" cy="1165549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0">
                <a:latin typeface="Titillium Web"/>
                <a:ea typeface="Titillium Web"/>
                <a:cs typeface="Titillium Web"/>
                <a:sym typeface="Titillium Web"/>
              </a:rPr>
              <a:t>3 Research Questions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2445100" y="275350"/>
            <a:ext cx="2066100" cy="465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>
                <a:latin typeface="Titillium Web"/>
                <a:ea typeface="Titillium Web"/>
                <a:cs typeface="Titillium Web"/>
                <a:sym typeface="Titillium Web"/>
              </a:rPr>
              <a:t>RQ1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latin typeface="Titillium Web"/>
                <a:ea typeface="Titillium Web"/>
                <a:cs typeface="Titillium Web"/>
                <a:sym typeface="Titillium Web"/>
              </a:rPr>
              <a:t>Is browser-based eye tracking </a:t>
            </a:r>
            <a:r>
              <a:rPr lang="en" b="1">
                <a:latin typeface="Titillium Web"/>
                <a:ea typeface="Titillium Web"/>
                <a:cs typeface="Titillium Web"/>
                <a:sym typeface="Titillium Web"/>
              </a:rPr>
              <a:t>sufficiently accurate</a:t>
            </a:r>
            <a:r>
              <a:rPr lang="en">
                <a:latin typeface="Titillium Web"/>
                <a:ea typeface="Titillium Web"/>
                <a:cs typeface="Titillium Web"/>
                <a:sym typeface="Titillium Web"/>
              </a:rPr>
              <a:t> to enable tracking and detection of attention states in real-time?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2"/>
          </p:nvPr>
        </p:nvSpPr>
        <p:spPr>
          <a:xfrm>
            <a:off x="4617100" y="275350"/>
            <a:ext cx="2066100" cy="465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>
                <a:latin typeface="Titillium Web"/>
                <a:ea typeface="Titillium Web"/>
                <a:cs typeface="Titillium Web"/>
                <a:sym typeface="Titillium Web"/>
              </a:rPr>
              <a:t>RQ2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latin typeface="Titillium Web"/>
                <a:ea typeface="Titillium Web"/>
                <a:cs typeface="Titillium Web"/>
                <a:sym typeface="Titillium Web"/>
              </a:rPr>
              <a:t>What </a:t>
            </a:r>
            <a:r>
              <a:rPr lang="en" b="1">
                <a:latin typeface="Titillium Web"/>
                <a:ea typeface="Titillium Web"/>
                <a:cs typeface="Titillium Web"/>
                <a:sym typeface="Titillium Web"/>
              </a:rPr>
              <a:t>signals</a:t>
            </a:r>
            <a:r>
              <a:rPr lang="en">
                <a:latin typeface="Titillium Web"/>
                <a:ea typeface="Titillium Web"/>
                <a:cs typeface="Titillium Web"/>
                <a:sym typeface="Titillium Web"/>
              </a:rPr>
              <a:t> are most suitable to communicate the observed attention drops to the learner (e.g. audio signals, visual signals, multi-modal)?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3"/>
          </p:nvPr>
        </p:nvSpPr>
        <p:spPr>
          <a:xfrm>
            <a:off x="6789100" y="275350"/>
            <a:ext cx="2066100" cy="465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>
                <a:latin typeface="Titillium Web"/>
                <a:ea typeface="Titillium Web"/>
                <a:cs typeface="Titillium Web"/>
                <a:sym typeface="Titillium Web"/>
              </a:rPr>
              <a:t>RQ3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latin typeface="Titillium Web"/>
                <a:ea typeface="Titillium Web"/>
                <a:cs typeface="Titillium Web"/>
                <a:sym typeface="Titillium Web"/>
              </a:rPr>
              <a:t>Does the deployment of a real-time attention tracker positively impact MOOC </a:t>
            </a:r>
            <a:r>
              <a:rPr lang="en" b="1">
                <a:latin typeface="Titillium Web"/>
                <a:ea typeface="Titillium Web"/>
                <a:cs typeface="Titillium Web"/>
                <a:sym typeface="Titillium Web"/>
              </a:rPr>
              <a:t>learners’ engagement and performance</a:t>
            </a:r>
            <a:r>
              <a:rPr lang="en">
                <a:latin typeface="Titillium Web"/>
                <a:ea typeface="Titillium Web"/>
                <a:cs typeface="Titillium Web"/>
                <a:sym typeface="Titillium Web"/>
              </a:rPr>
              <a:t>?</a:t>
            </a:r>
          </a:p>
        </p:txBody>
      </p:sp>
      <p:pic>
        <p:nvPicPr>
          <p:cNvPr id="98" name="Shape 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45100" y="3992375"/>
            <a:ext cx="857400" cy="8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02575" y="3738273"/>
            <a:ext cx="1493850" cy="959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30625" y="3721637"/>
            <a:ext cx="778150" cy="658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28200" y="3578925"/>
            <a:ext cx="724950" cy="658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ctrTitle" idx="4294967295"/>
          </p:nvPr>
        </p:nvSpPr>
        <p:spPr>
          <a:xfrm>
            <a:off x="1219200" y="2573942"/>
            <a:ext cx="7772400" cy="1159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7200">
                <a:latin typeface="Titillium Web"/>
                <a:ea typeface="Titillium Web"/>
                <a:cs typeface="Titillium Web"/>
                <a:sym typeface="Titillium Web"/>
              </a:rPr>
              <a:t>OUR WORK</a:t>
            </a:r>
            <a:br>
              <a:rPr lang="en" sz="7200"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en" sz="3600" b="0">
                <a:latin typeface="Titillium Web"/>
                <a:ea typeface="Titillium Web"/>
                <a:cs typeface="Titillium Web"/>
                <a:sym typeface="Titillium Web"/>
              </a:rPr>
              <a:t>(so far)</a:t>
            </a:r>
          </a:p>
        </p:txBody>
      </p:sp>
      <p:sp>
        <p:nvSpPr>
          <p:cNvPr id="107" name="Shape 107"/>
          <p:cNvSpPr/>
          <p:nvPr/>
        </p:nvSpPr>
        <p:spPr>
          <a:xfrm>
            <a:off x="1836939" y="988478"/>
            <a:ext cx="317309" cy="302979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08" name="Shape 108"/>
          <p:cNvGrpSpPr/>
          <p:nvPr/>
        </p:nvGrpSpPr>
        <p:grpSpPr>
          <a:xfrm>
            <a:off x="2391964" y="496450"/>
            <a:ext cx="1426315" cy="1426402"/>
            <a:chOff x="6643075" y="3664250"/>
            <a:chExt cx="407950" cy="407975"/>
          </a:xfrm>
        </p:grpSpPr>
        <p:sp>
          <p:nvSpPr>
            <p:cNvPr id="109" name="Shape 109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0" t="0" r="0" b="0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0" t="0" r="0" b="0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11" name="Shape 111"/>
          <p:cNvGrpSpPr/>
          <p:nvPr/>
        </p:nvGrpSpPr>
        <p:grpSpPr>
          <a:xfrm>
            <a:off x="1415230" y="1774587"/>
            <a:ext cx="659664" cy="659627"/>
            <a:chOff x="576250" y="4319400"/>
            <a:chExt cx="442075" cy="442050"/>
          </a:xfrm>
        </p:grpSpPr>
        <p:sp>
          <p:nvSpPr>
            <p:cNvPr id="112" name="Shape 112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0" t="0" r="0" b="0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0" t="0" r="0" b="0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0" t="0" r="0" b="0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0" t="0" r="0" b="0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16" name="Shape 116"/>
          <p:cNvSpPr/>
          <p:nvPr/>
        </p:nvSpPr>
        <p:spPr>
          <a:xfrm rot="6223920">
            <a:off x="3953912" y="935425"/>
            <a:ext cx="317280" cy="302951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/>
          <p:nvPr/>
        </p:nvSpPr>
        <p:spPr>
          <a:xfrm>
            <a:off x="2746847" y="2045898"/>
            <a:ext cx="250223" cy="238922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2445100" y="275350"/>
            <a:ext cx="2066100" cy="465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>
                <a:latin typeface="Titillium Web"/>
                <a:ea typeface="Titillium Web"/>
                <a:cs typeface="Titillium Web"/>
                <a:sym typeface="Titillium Web"/>
              </a:rPr>
              <a:t>RQ1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latin typeface="Titillium Web"/>
                <a:ea typeface="Titillium Web"/>
                <a:cs typeface="Titillium Web"/>
                <a:sym typeface="Titillium Web"/>
              </a:rPr>
              <a:t>Is browser-based eye tracking sufficiently accurate to enable the tracking and detection of attention states in real-time?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2"/>
          </p:nvPr>
        </p:nvSpPr>
        <p:spPr>
          <a:xfrm>
            <a:off x="4617100" y="275350"/>
            <a:ext cx="2066100" cy="465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>
                <a:latin typeface="Titillium Web"/>
                <a:ea typeface="Titillium Web"/>
                <a:cs typeface="Titillium Web"/>
                <a:sym typeface="Titillium Web"/>
              </a:rPr>
              <a:t>RQ2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latin typeface="Titillium Web"/>
                <a:ea typeface="Titillium Web"/>
                <a:cs typeface="Titillium Web"/>
                <a:sym typeface="Titillium Web"/>
              </a:rPr>
              <a:t>What signals are most suitable to communicate the observed attention drops to the learner (e.g. audio signals, visual signals, multi-modal)?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3"/>
          </p:nvPr>
        </p:nvSpPr>
        <p:spPr>
          <a:xfrm>
            <a:off x="6789100" y="275350"/>
            <a:ext cx="2066100" cy="465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>
                <a:latin typeface="Titillium Web"/>
                <a:ea typeface="Titillium Web"/>
                <a:cs typeface="Titillium Web"/>
                <a:sym typeface="Titillium Web"/>
              </a:rPr>
              <a:t>RQ3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latin typeface="Titillium Web"/>
                <a:ea typeface="Titillium Web"/>
                <a:cs typeface="Titillium Web"/>
                <a:sym typeface="Titillium Web"/>
              </a:rPr>
              <a:t>Does the deployment of a real-time attention tracker positively impact MOOC learners’ engagement and performance?</a:t>
            </a:r>
          </a:p>
        </p:txBody>
      </p:sp>
      <p:sp>
        <p:nvSpPr>
          <p:cNvPr id="125" name="Shape 125"/>
          <p:cNvSpPr/>
          <p:nvPr/>
        </p:nvSpPr>
        <p:spPr>
          <a:xfrm>
            <a:off x="2452425" y="3913900"/>
            <a:ext cx="6301500" cy="573900"/>
          </a:xfrm>
          <a:prstGeom prst="homePlate">
            <a:avLst>
              <a:gd name="adj" fmla="val 50000"/>
            </a:avLst>
          </a:prstGeom>
          <a:solidFill>
            <a:srgbClr val="CFE2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/>
          <p:nvPr/>
        </p:nvSpPr>
        <p:spPr>
          <a:xfrm>
            <a:off x="2630825" y="3475750"/>
            <a:ext cx="1450200" cy="1450200"/>
          </a:xfrm>
          <a:prstGeom prst="ellipse">
            <a:avLst/>
          </a:prstGeom>
          <a:solidFill>
            <a:srgbClr val="93C47D"/>
          </a:solidFill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80%</a:t>
            </a:r>
          </a:p>
        </p:txBody>
      </p:sp>
      <p:sp>
        <p:nvSpPr>
          <p:cNvPr id="127" name="Shape 127"/>
          <p:cNvSpPr/>
          <p:nvPr/>
        </p:nvSpPr>
        <p:spPr>
          <a:xfrm>
            <a:off x="4766887" y="3475750"/>
            <a:ext cx="1450200" cy="1450200"/>
          </a:xfrm>
          <a:prstGeom prst="ellipse">
            <a:avLst/>
          </a:prstGeom>
          <a:solidFill>
            <a:srgbClr val="FFD966"/>
          </a:solidFill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40%</a:t>
            </a:r>
          </a:p>
        </p:txBody>
      </p:sp>
      <p:sp>
        <p:nvSpPr>
          <p:cNvPr id="128" name="Shape 128"/>
          <p:cNvSpPr/>
          <p:nvPr/>
        </p:nvSpPr>
        <p:spPr>
          <a:xfrm>
            <a:off x="6854125" y="3475750"/>
            <a:ext cx="1450200" cy="1450200"/>
          </a:xfrm>
          <a:prstGeom prst="ellipse">
            <a:avLst/>
          </a:prstGeom>
          <a:solidFill>
            <a:srgbClr val="E06666"/>
          </a:solidFill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0%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0">
                <a:latin typeface="Titillium Web"/>
                <a:ea typeface="Titillium Web"/>
                <a:cs typeface="Titillium Web"/>
                <a:sym typeface="Titillium Web"/>
              </a:rPr>
              <a:t>3 Research Questions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2587400" y="420916"/>
            <a:ext cx="1945200" cy="162349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-US" b="1" dirty="0">
              <a:latin typeface="Titillium Web"/>
              <a:ea typeface="Titillium Web"/>
              <a:cs typeface="Titillium Web"/>
              <a:sym typeface="Titillium Web"/>
            </a:endParaRPr>
          </a:p>
          <a:p>
            <a:pPr lvl="0" rtl="0">
              <a:spcBef>
                <a:spcPts val="0"/>
              </a:spcBef>
              <a:buNone/>
            </a:pPr>
            <a:endParaRPr b="1" dirty="0">
              <a:latin typeface="Titillium Web"/>
              <a:ea typeface="Titillium Web"/>
              <a:cs typeface="Titillium Web"/>
              <a:sym typeface="Titillium Web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400" dirty="0">
                <a:latin typeface="Titillium Web"/>
                <a:ea typeface="Titillium Web"/>
                <a:cs typeface="Titillium Web"/>
                <a:sym typeface="Titillium Web"/>
              </a:rPr>
              <a:t>Mind-wandering and attention lapses have been studied for a long time in the </a:t>
            </a:r>
            <a:r>
              <a:rPr lang="en" sz="1400" b="1" dirty="0">
                <a:latin typeface="Titillium Web"/>
                <a:ea typeface="Titillium Web"/>
                <a:cs typeface="Titillium Web"/>
                <a:sym typeface="Titillium Web"/>
              </a:rPr>
              <a:t>traditional classroom.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2"/>
          </p:nvPr>
        </p:nvSpPr>
        <p:spPr>
          <a:xfrm>
            <a:off x="4632369" y="420916"/>
            <a:ext cx="1945200" cy="130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-US" b="1" dirty="0">
              <a:latin typeface="Titillium Web"/>
              <a:ea typeface="Titillium Web"/>
              <a:cs typeface="Titillium Web"/>
              <a:sym typeface="Titillium Web"/>
            </a:endParaRPr>
          </a:p>
          <a:p>
            <a:pPr lvl="0" rtl="0">
              <a:spcBef>
                <a:spcPts val="0"/>
              </a:spcBef>
              <a:buNone/>
            </a:pPr>
            <a:endParaRPr b="1" dirty="0">
              <a:latin typeface="Titillium Web"/>
              <a:ea typeface="Titillium Web"/>
              <a:cs typeface="Titillium Web"/>
              <a:sym typeface="Titillium Web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400" dirty="0">
                <a:latin typeface="Titillium Web"/>
                <a:ea typeface="Titillium Web"/>
                <a:cs typeface="Titillium Web"/>
                <a:sym typeface="Titillium Web"/>
              </a:rPr>
              <a:t>In video-heavy MOOCs mind-wandering may be even </a:t>
            </a:r>
            <a:r>
              <a:rPr lang="en" sz="1400" b="1" dirty="0">
                <a:latin typeface="Titillium Web"/>
                <a:ea typeface="Titillium Web"/>
                <a:cs typeface="Titillium Web"/>
                <a:sym typeface="Titillium Web"/>
              </a:rPr>
              <a:t>more severe </a:t>
            </a:r>
            <a:r>
              <a:rPr lang="en" sz="1400" dirty="0">
                <a:latin typeface="Titillium Web"/>
                <a:ea typeface="Titillium Web"/>
                <a:cs typeface="Titillium Web"/>
                <a:sym typeface="Titillium Web"/>
              </a:rPr>
              <a:t>due to constant temptations (emailing, chatting, etc.)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3"/>
          </p:nvPr>
        </p:nvSpPr>
        <p:spPr>
          <a:xfrm>
            <a:off x="6677337" y="420916"/>
            <a:ext cx="1945200" cy="130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-US" b="1" dirty="0">
              <a:latin typeface="Titillium Web"/>
              <a:ea typeface="Titillium Web"/>
              <a:cs typeface="Titillium Web"/>
              <a:sym typeface="Titillium Web"/>
            </a:endParaRPr>
          </a:p>
          <a:p>
            <a:pPr lvl="0" rtl="0">
              <a:spcBef>
                <a:spcPts val="0"/>
              </a:spcBef>
              <a:buNone/>
            </a:pPr>
            <a:endParaRPr b="1" dirty="0">
              <a:latin typeface="Titillium Web"/>
              <a:ea typeface="Titillium Web"/>
              <a:cs typeface="Titillium Web"/>
              <a:sym typeface="Titillium Web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400" dirty="0">
                <a:latin typeface="Titillium Web"/>
                <a:ea typeface="Titillium Web"/>
                <a:cs typeface="Titillium Web"/>
                <a:sym typeface="Titillium Web"/>
              </a:rPr>
              <a:t>Previous research (</a:t>
            </a:r>
            <a:r>
              <a:rPr lang="en" sz="1400" b="1" dirty="0">
                <a:latin typeface="Titillium Web"/>
                <a:ea typeface="Titillium Web"/>
                <a:cs typeface="Titillium Web"/>
                <a:sym typeface="Titillium Web"/>
              </a:rPr>
              <a:t>not</a:t>
            </a:r>
            <a:r>
              <a:rPr lang="en" sz="1400" dirty="0"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" sz="1400" b="1" dirty="0">
                <a:latin typeface="Titillium Web"/>
                <a:ea typeface="Titillium Web"/>
                <a:cs typeface="Titillium Web"/>
                <a:sym typeface="Titillium Web"/>
              </a:rPr>
              <a:t>in a video-watching scenario though</a:t>
            </a:r>
            <a:r>
              <a:rPr lang="en" sz="1400" dirty="0">
                <a:latin typeface="Titillium Web"/>
                <a:ea typeface="Titillium Web"/>
                <a:cs typeface="Titillium Web"/>
                <a:sym typeface="Titillium Web"/>
              </a:rPr>
              <a:t>) has shown  eye movements and gaze patterns to be predictive of mind-wandering.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2587400" y="2916466"/>
            <a:ext cx="1945200" cy="130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-US" b="1" dirty="0"/>
          </a:p>
          <a:p>
            <a:pPr lvl="0" rtl="0">
              <a:spcBef>
                <a:spcPts val="0"/>
              </a:spcBef>
              <a:buNone/>
            </a:pPr>
            <a:endParaRPr b="1" dirty="0"/>
          </a:p>
          <a:p>
            <a:pPr lvl="0" rtl="0">
              <a:spcBef>
                <a:spcPts val="0"/>
              </a:spcBef>
              <a:buNone/>
            </a:pPr>
            <a:r>
              <a:rPr lang="en" sz="1400" dirty="0"/>
              <a:t>Previous work has made use of </a:t>
            </a:r>
            <a:r>
              <a:rPr lang="en" sz="1400" b="1" dirty="0"/>
              <a:t>expensive and specialized eye tracking hardware</a:t>
            </a:r>
            <a:r>
              <a:rPr lang="en" sz="1400" dirty="0"/>
              <a:t>.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idx="2"/>
          </p:nvPr>
        </p:nvSpPr>
        <p:spPr>
          <a:xfrm>
            <a:off x="4632375" y="2840266"/>
            <a:ext cx="3990300" cy="1686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lvl="0">
              <a:spcBef>
                <a:spcPts val="0"/>
              </a:spcBef>
              <a:buNone/>
            </a:pPr>
            <a:r>
              <a:rPr lang="en" b="1">
                <a:solidFill>
                  <a:srgbClr val="6FA8DD"/>
                </a:solidFill>
                <a:latin typeface="Titillium Web"/>
                <a:ea typeface="Titillium Web"/>
                <a:cs typeface="Titillium Web"/>
                <a:sym typeface="Titillium Web"/>
              </a:rPr>
              <a:t>How well does a Webcam-based setup fare in the detection of eye movements and gaze features that are predictive of mind-wandering?</a:t>
            </a:r>
          </a:p>
          <a:p>
            <a:pPr lvl="0">
              <a:spcBef>
                <a:spcPts val="0"/>
              </a:spcBef>
              <a:buNone/>
            </a:pP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200" b="1">
                <a:latin typeface="Titillium Web"/>
                <a:ea typeface="Titillium Web"/>
                <a:cs typeface="Titillium Web"/>
                <a:sym typeface="Titillium Web"/>
              </a:rPr>
              <a:t>(we left out the real-time part for now)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220150" y="813700"/>
            <a:ext cx="1712400" cy="85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b="0"/>
              <a:t>Our argument chain</a:t>
            </a:r>
          </a:p>
          <a:p>
            <a:pPr lvl="0">
              <a:spcBef>
                <a:spcPts val="0"/>
              </a:spcBef>
              <a:buNone/>
            </a:pPr>
            <a:r>
              <a:rPr lang="en" sz="2400" b="0"/>
              <a:t>   &amp;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b="0"/>
              <a:t>study</a:t>
            </a:r>
            <a:r>
              <a:rPr lang="en" b="0"/>
              <a:t> </a:t>
            </a:r>
            <a:br>
              <a:rPr lang="en" b="0"/>
            </a:br>
            <a:br>
              <a:rPr lang="en" b="0"/>
            </a:br>
            <a:r>
              <a:rPr lang="en" sz="1400" b="0"/>
              <a:t>(submitted to ECTEL)</a:t>
            </a:r>
          </a:p>
        </p:txBody>
      </p:sp>
      <p:grpSp>
        <p:nvGrpSpPr>
          <p:cNvPr id="140" name="Shape 140"/>
          <p:cNvGrpSpPr/>
          <p:nvPr/>
        </p:nvGrpSpPr>
        <p:grpSpPr>
          <a:xfrm>
            <a:off x="2746089" y="530181"/>
            <a:ext cx="349059" cy="298881"/>
            <a:chOff x="1934025" y="1001650"/>
            <a:chExt cx="415300" cy="355600"/>
          </a:xfrm>
        </p:grpSpPr>
        <p:sp>
          <p:nvSpPr>
            <p:cNvPr id="141" name="Shape 141"/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0" t="0" r="0" b="0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0" t="0" r="0" b="0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0" t="0" r="0" b="0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0" t="0" r="0" b="0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45" name="Shape 145"/>
          <p:cNvGrpSpPr/>
          <p:nvPr/>
        </p:nvGrpSpPr>
        <p:grpSpPr>
          <a:xfrm>
            <a:off x="4692287" y="495889"/>
            <a:ext cx="387932" cy="367466"/>
            <a:chOff x="2583100" y="2973775"/>
            <a:chExt cx="461550" cy="437200"/>
          </a:xfrm>
        </p:grpSpPr>
        <p:sp>
          <p:nvSpPr>
            <p:cNvPr id="146" name="Shape 146"/>
            <p:cNvSpPr/>
            <p:nvPr/>
          </p:nvSpPr>
          <p:spPr>
            <a:xfrm>
              <a:off x="2701225" y="3315975"/>
              <a:ext cx="225300" cy="95000"/>
            </a:xfrm>
            <a:custGeom>
              <a:avLst/>
              <a:gdLst/>
              <a:ahLst/>
              <a:cxnLst/>
              <a:rect l="0" t="0" r="0" b="0"/>
              <a:pathLst>
                <a:path w="9012" h="3800" fill="none" extrusionOk="0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2583100" y="2973775"/>
              <a:ext cx="461550" cy="336125"/>
            </a:xfrm>
            <a:custGeom>
              <a:avLst/>
              <a:gdLst/>
              <a:ahLst/>
              <a:cxnLst/>
              <a:rect l="0" t="0" r="0" b="0"/>
              <a:pathLst>
                <a:path w="18462" h="13445" fill="none" extrusionOk="0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48" name="Shape 148"/>
          <p:cNvGrpSpPr/>
          <p:nvPr/>
        </p:nvGrpSpPr>
        <p:grpSpPr>
          <a:xfrm>
            <a:off x="6791031" y="545525"/>
            <a:ext cx="369525" cy="268182"/>
            <a:chOff x="3932350" y="3714775"/>
            <a:chExt cx="439650" cy="319075"/>
          </a:xfrm>
        </p:grpSpPr>
        <p:sp>
          <p:nvSpPr>
            <p:cNvPr id="149" name="Shape 149"/>
            <p:cNvSpPr/>
            <p:nvPr/>
          </p:nvSpPr>
          <p:spPr>
            <a:xfrm>
              <a:off x="3932350" y="3714775"/>
              <a:ext cx="439650" cy="319075"/>
            </a:xfrm>
            <a:custGeom>
              <a:avLst/>
              <a:gdLst/>
              <a:ahLst/>
              <a:cxnLst/>
              <a:rect l="0" t="0" r="0" b="0"/>
              <a:pathLst>
                <a:path w="17586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3970100" y="3862750"/>
              <a:ext cx="77350" cy="132750"/>
            </a:xfrm>
            <a:custGeom>
              <a:avLst/>
              <a:gdLst/>
              <a:ahLst/>
              <a:cxnLst/>
              <a:rect l="0" t="0" r="0" b="0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4278800" y="3862750"/>
              <a:ext cx="77350" cy="132750"/>
            </a:xfrm>
            <a:custGeom>
              <a:avLst/>
              <a:gdLst/>
              <a:ahLst/>
              <a:cxnLst/>
              <a:rect l="0" t="0" r="0" b="0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4073000" y="3716600"/>
              <a:ext cx="77350" cy="278900"/>
            </a:xfrm>
            <a:custGeom>
              <a:avLst/>
              <a:gdLst/>
              <a:ahLst/>
              <a:cxnLst/>
              <a:rect l="0" t="0" r="0" b="0"/>
              <a:pathLst>
                <a:path w="3094" h="11156" fill="none" extrusionOk="0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>
              <a:off x="4175900" y="3787250"/>
              <a:ext cx="77350" cy="208250"/>
            </a:xfrm>
            <a:custGeom>
              <a:avLst/>
              <a:gdLst/>
              <a:ahLst/>
              <a:cxnLst/>
              <a:rect l="0" t="0" r="0" b="0"/>
              <a:pathLst>
                <a:path w="3094" h="8330" fill="none" extrusionOk="0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54" name="Shape 154"/>
          <p:cNvGrpSpPr/>
          <p:nvPr/>
        </p:nvGrpSpPr>
        <p:grpSpPr>
          <a:xfrm>
            <a:off x="7356015" y="545525"/>
            <a:ext cx="369504" cy="268182"/>
            <a:chOff x="4604550" y="3714775"/>
            <a:chExt cx="439625" cy="319075"/>
          </a:xfrm>
        </p:grpSpPr>
        <p:sp>
          <p:nvSpPr>
            <p:cNvPr id="155" name="Shape 155"/>
            <p:cNvSpPr/>
            <p:nvPr/>
          </p:nvSpPr>
          <p:spPr>
            <a:xfrm>
              <a:off x="4604550" y="3714775"/>
              <a:ext cx="439625" cy="319075"/>
            </a:xfrm>
            <a:custGeom>
              <a:avLst/>
              <a:gdLst/>
              <a:ahLst/>
              <a:cxnLst/>
              <a:rect l="0" t="0" r="0" b="0"/>
              <a:pathLst>
                <a:path w="17585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>
              <a:off x="4647175" y="3761675"/>
              <a:ext cx="354400" cy="213725"/>
            </a:xfrm>
            <a:custGeom>
              <a:avLst/>
              <a:gdLst/>
              <a:ahLst/>
              <a:cxnLst/>
              <a:rect l="0" t="0" r="0" b="0"/>
              <a:pathLst>
                <a:path w="14176" h="8549" fill="none" extrusionOk="0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57" name="Shape 157"/>
          <p:cNvGrpSpPr/>
          <p:nvPr/>
        </p:nvGrpSpPr>
        <p:grpSpPr>
          <a:xfrm>
            <a:off x="2736898" y="3113989"/>
            <a:ext cx="367466" cy="287114"/>
            <a:chOff x="1923075" y="3694075"/>
            <a:chExt cx="437200" cy="341600"/>
          </a:xfrm>
        </p:grpSpPr>
        <p:sp>
          <p:nvSpPr>
            <p:cNvPr id="158" name="Shape 158"/>
            <p:cNvSpPr/>
            <p:nvPr/>
          </p:nvSpPr>
          <p:spPr>
            <a:xfrm>
              <a:off x="2247600" y="3983300"/>
              <a:ext cx="52400" cy="52375"/>
            </a:xfrm>
            <a:custGeom>
              <a:avLst/>
              <a:gdLst/>
              <a:ahLst/>
              <a:cxnLst/>
              <a:rect l="0" t="0" r="0" b="0"/>
              <a:pathLst>
                <a:path w="2096" h="2095" fill="none" extrusionOk="0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>
              <a:off x="2035100" y="3983300"/>
              <a:ext cx="52400" cy="52375"/>
            </a:xfrm>
            <a:custGeom>
              <a:avLst/>
              <a:gdLst/>
              <a:ahLst/>
              <a:cxnLst/>
              <a:rect l="0" t="0" r="0" b="0"/>
              <a:pathLst>
                <a:path w="2096" h="2095" fill="none" extrusionOk="0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0" name="Shape 160"/>
            <p:cNvSpPr/>
            <p:nvPr/>
          </p:nvSpPr>
          <p:spPr>
            <a:xfrm>
              <a:off x="1923075" y="3694075"/>
              <a:ext cx="437200" cy="280100"/>
            </a:xfrm>
            <a:custGeom>
              <a:avLst/>
              <a:gdLst/>
              <a:ahLst/>
              <a:cxnLst/>
              <a:rect l="0" t="0" r="0" b="0"/>
              <a:pathLst>
                <a:path w="17488" h="11204" fill="none" extrusionOk="0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1" name="Shape 161"/>
            <p:cNvSpPr/>
            <p:nvPr/>
          </p:nvSpPr>
          <p:spPr>
            <a:xfrm>
              <a:off x="2261000" y="3781750"/>
              <a:ext cx="48725" cy="108400"/>
            </a:xfrm>
            <a:custGeom>
              <a:avLst/>
              <a:gdLst/>
              <a:ahLst/>
              <a:cxnLst/>
              <a:rect l="0" t="0" r="0" b="0"/>
              <a:pathLst>
                <a:path w="1949" h="4336" fill="none" extrusionOk="0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2" name="Shape 162"/>
            <p:cNvSpPr/>
            <p:nvPr/>
          </p:nvSpPr>
          <p:spPr>
            <a:xfrm>
              <a:off x="2225675" y="3780550"/>
              <a:ext cx="32300" cy="113875"/>
            </a:xfrm>
            <a:custGeom>
              <a:avLst/>
              <a:gdLst/>
              <a:ahLst/>
              <a:cxnLst/>
              <a:rect l="0" t="0" r="0" b="0"/>
              <a:pathLst>
                <a:path w="1292" h="4555" fill="none" extrusionOk="0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3" name="Shape 163"/>
            <p:cNvSpPr/>
            <p:nvPr/>
          </p:nvSpPr>
          <p:spPr>
            <a:xfrm>
              <a:off x="2190375" y="3779325"/>
              <a:ext cx="15850" cy="119350"/>
            </a:xfrm>
            <a:custGeom>
              <a:avLst/>
              <a:gdLst/>
              <a:ahLst/>
              <a:cxnLst/>
              <a:rect l="0" t="0" r="0" b="0"/>
              <a:pathLst>
                <a:path w="634" h="4774" fill="none" extrusionOk="0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4" name="Shape 164"/>
            <p:cNvSpPr/>
            <p:nvPr/>
          </p:nvSpPr>
          <p:spPr>
            <a:xfrm>
              <a:off x="2154450" y="3777500"/>
              <a:ext cx="1250" cy="126050"/>
            </a:xfrm>
            <a:custGeom>
              <a:avLst/>
              <a:gdLst/>
              <a:ahLst/>
              <a:cxnLst/>
              <a:rect l="0" t="0" r="0" b="0"/>
              <a:pathLst>
                <a:path w="50" h="5042" fill="none" extrusionOk="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5" name="Shape 165"/>
            <p:cNvSpPr/>
            <p:nvPr/>
          </p:nvSpPr>
          <p:spPr>
            <a:xfrm>
              <a:off x="2103300" y="3776275"/>
              <a:ext cx="17075" cy="131550"/>
            </a:xfrm>
            <a:custGeom>
              <a:avLst/>
              <a:gdLst/>
              <a:ahLst/>
              <a:cxnLst/>
              <a:rect l="0" t="0" r="0" b="0"/>
              <a:pathLst>
                <a:path w="683" h="5262" fill="none" extrusionOk="0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6" name="Shape 166"/>
            <p:cNvSpPr/>
            <p:nvPr/>
          </p:nvSpPr>
          <p:spPr>
            <a:xfrm>
              <a:off x="2051550" y="3775050"/>
              <a:ext cx="34125" cy="137025"/>
            </a:xfrm>
            <a:custGeom>
              <a:avLst/>
              <a:gdLst/>
              <a:ahLst/>
              <a:cxnLst/>
              <a:rect l="0" t="0" r="0" b="0"/>
              <a:pathLst>
                <a:path w="1365" h="5481" fill="none" extrusionOk="0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Shape 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2462" y="0"/>
            <a:ext cx="651000" cy="65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Shape 1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27500" y="2582600"/>
            <a:ext cx="2331099" cy="1165549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76200" y="498600"/>
            <a:ext cx="2051700" cy="85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0">
                <a:latin typeface="Titillium Web"/>
                <a:ea typeface="Titillium Web"/>
                <a:cs typeface="Titillium Web"/>
                <a:sym typeface="Titillium Web"/>
              </a:rPr>
              <a:t>Study:</a:t>
            </a:r>
          </a:p>
          <a:p>
            <a:pPr lvl="0">
              <a:spcBef>
                <a:spcPts val="0"/>
              </a:spcBef>
              <a:buNone/>
            </a:pPr>
            <a:endParaRPr b="0">
              <a:latin typeface="Titillium Web"/>
              <a:ea typeface="Titillium Web"/>
              <a:cs typeface="Titillium Web"/>
              <a:sym typeface="Titillium Web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1400">
                <a:solidFill>
                  <a:srgbClr val="0B5394"/>
                </a:solidFill>
                <a:latin typeface="Titillium Web"/>
                <a:ea typeface="Titillium Web"/>
                <a:cs typeface="Titillium Web"/>
                <a:sym typeface="Titillium Web"/>
              </a:rPr>
              <a:t>13 </a:t>
            </a:r>
            <a:r>
              <a:rPr lang="en" sz="1400" b="0">
                <a:latin typeface="Titillium Web"/>
                <a:ea typeface="Titillium Web"/>
                <a:cs typeface="Titillium Web"/>
                <a:sym typeface="Titillium Web"/>
              </a:rPr>
              <a:t>participants</a:t>
            </a:r>
            <a:br>
              <a:rPr lang="en" sz="1400" b="0">
                <a:latin typeface="Titillium Web"/>
                <a:ea typeface="Titillium Web"/>
                <a:cs typeface="Titillium Web"/>
                <a:sym typeface="Titillium Web"/>
              </a:rPr>
            </a:br>
            <a:endParaRPr lang="en" sz="1400" b="0">
              <a:latin typeface="Titillium Web"/>
              <a:ea typeface="Titillium Web"/>
              <a:cs typeface="Titillium Web"/>
              <a:sym typeface="Titillium Web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1400">
                <a:solidFill>
                  <a:srgbClr val="0B5394"/>
                </a:solidFill>
                <a:latin typeface="Titillium Web"/>
                <a:ea typeface="Titillium Web"/>
                <a:cs typeface="Titillium Web"/>
                <a:sym typeface="Titillium Web"/>
              </a:rPr>
              <a:t>2 </a:t>
            </a:r>
            <a:r>
              <a:rPr lang="en" sz="1400" b="0">
                <a:latin typeface="Titillium Web"/>
                <a:ea typeface="Titillium Web"/>
                <a:cs typeface="Titillium Web"/>
                <a:sym typeface="Titillium Web"/>
              </a:rPr>
              <a:t>MOOC videos (7-8 minutes each)</a:t>
            </a:r>
            <a:br>
              <a:rPr lang="en" sz="1400" b="0">
                <a:latin typeface="Titillium Web"/>
                <a:ea typeface="Titillium Web"/>
                <a:cs typeface="Titillium Web"/>
                <a:sym typeface="Titillium Web"/>
              </a:rPr>
            </a:br>
            <a:endParaRPr lang="en" sz="1400" b="0">
              <a:latin typeface="Titillium Web"/>
              <a:ea typeface="Titillium Web"/>
              <a:cs typeface="Titillium Web"/>
              <a:sym typeface="Titillium Web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1400">
                <a:solidFill>
                  <a:srgbClr val="0B5394"/>
                </a:solidFill>
                <a:latin typeface="Titillium Web"/>
                <a:ea typeface="Titillium Web"/>
                <a:cs typeface="Titillium Web"/>
                <a:sym typeface="Titillium Web"/>
              </a:rPr>
              <a:t>Periodic self-reports </a:t>
            </a:r>
            <a:r>
              <a:rPr lang="en" sz="1400" b="0">
                <a:latin typeface="Titillium Web"/>
                <a:ea typeface="Titillium Web"/>
                <a:cs typeface="Titillium Web"/>
                <a:sym typeface="Titillium Web"/>
              </a:rPr>
              <a:t>of mind-wandering</a:t>
            </a:r>
          </a:p>
          <a:p>
            <a:pPr lvl="0">
              <a:spcBef>
                <a:spcPts val="0"/>
              </a:spcBef>
              <a:buNone/>
            </a:pPr>
            <a:r>
              <a:rPr lang="en" sz="1400" b="0">
                <a:latin typeface="Titillium Web"/>
                <a:ea typeface="Titillium Web"/>
                <a:cs typeface="Titillium Web"/>
                <a:sym typeface="Titillium Web"/>
              </a:rPr>
              <a:t>→ ground truth</a:t>
            </a:r>
          </a:p>
          <a:p>
            <a:pPr lvl="0">
              <a:spcBef>
                <a:spcPts val="0"/>
              </a:spcBef>
              <a:buNone/>
            </a:pPr>
            <a:endParaRPr sz="1400" b="0">
              <a:latin typeface="Titillium Web"/>
              <a:ea typeface="Titillium Web"/>
              <a:cs typeface="Titillium Web"/>
              <a:sym typeface="Titillium Web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1400" b="0">
                <a:latin typeface="Titillium Web"/>
                <a:ea typeface="Titillium Web"/>
                <a:cs typeface="Titillium Web"/>
                <a:sym typeface="Titillium Web"/>
              </a:rPr>
              <a:t>Webcam and Tobii data were logged</a:t>
            </a:r>
          </a:p>
          <a:p>
            <a:pPr lvl="0">
              <a:spcBef>
                <a:spcPts val="0"/>
              </a:spcBef>
              <a:buNone/>
            </a:pPr>
            <a:r>
              <a:rPr lang="en" sz="1400" b="0">
                <a:latin typeface="Titillium Web"/>
                <a:ea typeface="Titillium Web"/>
                <a:cs typeface="Titillium Web"/>
                <a:sym typeface="Titillium Web"/>
              </a:rPr>
              <a:t>&amp; </a:t>
            </a:r>
            <a:r>
              <a:rPr lang="en" sz="1400">
                <a:solidFill>
                  <a:srgbClr val="0B5394"/>
                </a:solidFill>
                <a:latin typeface="Titillium Web"/>
                <a:ea typeface="Titillium Web"/>
                <a:cs typeface="Titillium Web"/>
                <a:sym typeface="Titillium Web"/>
              </a:rPr>
              <a:t>features extracted</a:t>
            </a:r>
            <a:br>
              <a:rPr lang="en" sz="1400">
                <a:solidFill>
                  <a:srgbClr val="0B5394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br>
              <a:rPr lang="en" sz="1400">
                <a:solidFill>
                  <a:srgbClr val="0B5394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en" sz="1400" b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→ </a:t>
            </a:r>
            <a:r>
              <a:rPr lang="en" sz="1400">
                <a:solidFill>
                  <a:srgbClr val="0B5394"/>
                </a:solidFill>
                <a:latin typeface="Titillium Web"/>
                <a:ea typeface="Titillium Web"/>
                <a:cs typeface="Titillium Web"/>
                <a:sym typeface="Titillium Web"/>
              </a:rPr>
              <a:t>Supervised machine learning</a:t>
            </a:r>
          </a:p>
          <a:p>
            <a:pPr lvl="0" rtl="0">
              <a:spcBef>
                <a:spcPts val="0"/>
              </a:spcBef>
              <a:buNone/>
            </a:pPr>
            <a:endParaRPr b="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74" name="Shape 174"/>
          <p:cNvSpPr/>
          <p:nvPr/>
        </p:nvSpPr>
        <p:spPr>
          <a:xfrm>
            <a:off x="3088025" y="574850"/>
            <a:ext cx="3519870" cy="2740259"/>
          </a:xfrm>
          <a:custGeom>
            <a:avLst/>
            <a:gdLst/>
            <a:ahLst/>
            <a:cxnLst/>
            <a:rect l="0" t="0" r="0" b="0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0B5394"/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5" name="Shape 175"/>
          <p:cNvSpPr/>
          <p:nvPr/>
        </p:nvSpPr>
        <p:spPr>
          <a:xfrm>
            <a:off x="6746297" y="1626742"/>
            <a:ext cx="1847860" cy="1948169"/>
          </a:xfrm>
          <a:custGeom>
            <a:avLst/>
            <a:gdLst/>
            <a:ahLst/>
            <a:cxnLst/>
            <a:rect l="0" t="0" r="0" b="0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12175" cap="rnd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76" name="Shape 1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56449" y="868350"/>
            <a:ext cx="3183024" cy="1790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Shape 17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51700" y="3315097"/>
            <a:ext cx="6314576" cy="2112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Shape 17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60416" y="693143"/>
            <a:ext cx="855258" cy="8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 txBox="1"/>
          <p:nvPr/>
        </p:nvSpPr>
        <p:spPr>
          <a:xfrm>
            <a:off x="5736625" y="694200"/>
            <a:ext cx="855300" cy="85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Were you distracted in the last 30s?</a:t>
            </a:r>
          </a:p>
        </p:txBody>
      </p:sp>
      <p:sp>
        <p:nvSpPr>
          <p:cNvPr id="180" name="Shape 180"/>
          <p:cNvSpPr/>
          <p:nvPr/>
        </p:nvSpPr>
        <p:spPr>
          <a:xfrm>
            <a:off x="6166026" y="1296724"/>
            <a:ext cx="181959" cy="182010"/>
          </a:xfrm>
          <a:custGeom>
            <a:avLst/>
            <a:gdLst/>
            <a:ahLst/>
            <a:cxnLst/>
            <a:rect l="0" t="0" r="0" b="0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12175" cap="rnd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emel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430</Words>
  <Application>Microsoft Office PowerPoint</Application>
  <PresentationFormat>On-screen Show (16:9)</PresentationFormat>
  <Paragraphs>86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Titillium Web</vt:lpstr>
      <vt:lpstr>Arial</vt:lpstr>
      <vt:lpstr>Montserrat</vt:lpstr>
      <vt:lpstr>Roboto</vt:lpstr>
      <vt:lpstr>Calibri</vt:lpstr>
      <vt:lpstr>Aemelia template</vt:lpstr>
      <vt:lpstr>Webcam-based attention tracking  Christoph Lofi, Yue Zhao,  Wing Nguyen, Claudia Hauff</vt:lpstr>
      <vt:lpstr>THE PROPOSAL</vt:lpstr>
      <vt:lpstr>PowerPoint Presentation</vt:lpstr>
      <vt:lpstr>PowerPoint Presentation</vt:lpstr>
      <vt:lpstr>3 Research Questions</vt:lpstr>
      <vt:lpstr>OUR WORK (so far)</vt:lpstr>
      <vt:lpstr>3 Research Questions</vt:lpstr>
      <vt:lpstr>Our argument chain    &amp;  study   (submitted to ECTEL)</vt:lpstr>
      <vt:lpstr>Study:  13 participants  2 MOOC videos (7-8 minutes each)  Periodic self-reports of mind-wandering → ground truth  Webcam and Tobii data were logged &amp; features extracted  → Supervised machine learning </vt:lpstr>
      <vt:lpstr>Gaze heatmaps of two participants over a 30s interval. </vt:lpstr>
      <vt:lpstr>Exploratory analysis  Mind-wandering is frequent (rate of 29%), even in short videos  Participants grow tired, mind-wandering increases in the second video      </vt:lpstr>
      <vt:lpstr>Detection results  Leave-one-out cross validation  Detectability of mind-wandering is highly user-dependent  Webcam-based data works slightly better for our purposes than the Tobii data (we don’t yet know why)       </vt:lpstr>
      <vt:lpstr>Open issues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Webcam-based attention tracking  Christoph Lofi, Yue Zhao,  Wing Nguyen, Claudia Hauff</dc:title>
  <cp:lastModifiedBy>Christoph Lofi</cp:lastModifiedBy>
  <cp:revision>1</cp:revision>
  <dcterms:modified xsi:type="dcterms:W3CDTF">2017-06-09T07:05:25Z</dcterms:modified>
</cp:coreProperties>
</file>